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423" r:id="rId3"/>
    <p:sldId id="409" r:id="rId4"/>
    <p:sldId id="424" r:id="rId5"/>
    <p:sldId id="408" r:id="rId6"/>
    <p:sldId id="407" r:id="rId7"/>
    <p:sldId id="401" r:id="rId8"/>
    <p:sldId id="429" r:id="rId9"/>
    <p:sldId id="425" r:id="rId10"/>
    <p:sldId id="428" r:id="rId11"/>
    <p:sldId id="405" r:id="rId12"/>
    <p:sldId id="404" r:id="rId13"/>
    <p:sldId id="403" r:id="rId14"/>
    <p:sldId id="402" r:id="rId15"/>
    <p:sldId id="369" r:id="rId16"/>
    <p:sldId id="382" r:id="rId17"/>
    <p:sldId id="400" r:id="rId18"/>
    <p:sldId id="384" r:id="rId19"/>
    <p:sldId id="385" r:id="rId20"/>
    <p:sldId id="399" r:id="rId21"/>
    <p:sldId id="412" r:id="rId22"/>
    <p:sldId id="415" r:id="rId23"/>
    <p:sldId id="419" r:id="rId24"/>
    <p:sldId id="421" r:id="rId25"/>
    <p:sldId id="422" r:id="rId26"/>
    <p:sldId id="427" r:id="rId27"/>
    <p:sldId id="413" r:id="rId28"/>
    <p:sldId id="426" r:id="rId29"/>
    <p:sldId id="416" r:id="rId30"/>
    <p:sldId id="417" r:id="rId31"/>
    <p:sldId id="418" r:id="rId32"/>
    <p:sldId id="420" r:id="rId33"/>
    <p:sldId id="295" r:id="rId34"/>
  </p:sldIdLst>
  <p:sldSz cx="9144000" cy="6858000" type="screen4x3"/>
  <p:notesSz cx="7099300" cy="10234613"/>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9912F"/>
    <a:srgbClr val="F56F45"/>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5" autoAdjust="0"/>
    <p:restoredTop sz="93693" autoAdjust="0"/>
  </p:normalViewPr>
  <p:slideViewPr>
    <p:cSldViewPr>
      <p:cViewPr varScale="1">
        <p:scale>
          <a:sx n="58" d="100"/>
          <a:sy n="58" d="100"/>
        </p:scale>
        <p:origin x="760" y="28"/>
      </p:cViewPr>
      <p:guideLst>
        <p:guide orient="horz" pos="2160"/>
        <p:guide pos="2880"/>
      </p:guideLst>
    </p:cSldViewPr>
  </p:slideViewPr>
  <p:notesTextViewPr>
    <p:cViewPr>
      <p:scale>
        <a:sx n="1" d="1"/>
        <a:sy n="1" d="1"/>
      </p:scale>
      <p:origin x="0" y="0"/>
    </p:cViewPr>
  </p:notesTextViewPr>
  <p:notesViewPr>
    <p:cSldViewPr>
      <p:cViewPr varScale="1">
        <p:scale>
          <a:sx n="42" d="100"/>
          <a:sy n="42" d="100"/>
        </p:scale>
        <p:origin x="1920"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atin typeface="Arial" charset="0"/>
              </a:defRPr>
            </a:lvl1pPr>
          </a:lstStyle>
          <a:p>
            <a:pPr>
              <a:defRPr/>
            </a:pPr>
            <a:endParaRPr lang="en-GB"/>
          </a:p>
        </p:txBody>
      </p:sp>
      <p:sp>
        <p:nvSpPr>
          <p:cNvPr id="9219"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atin typeface="Arial" charset="0"/>
              </a:defRPr>
            </a:lvl1pPr>
          </a:lstStyle>
          <a:p>
            <a:pPr>
              <a:defRPr/>
            </a:pPr>
            <a:endParaRPr lang="en-GB"/>
          </a:p>
        </p:txBody>
      </p:sp>
      <p:sp>
        <p:nvSpPr>
          <p:cNvPr id="9220"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atin typeface="Arial" charset="0"/>
              </a:defRPr>
            </a:lvl1pPr>
          </a:lstStyle>
          <a:p>
            <a:pPr>
              <a:defRPr/>
            </a:pPr>
            <a:endParaRPr lang="en-GB"/>
          </a:p>
        </p:txBody>
      </p:sp>
      <p:sp>
        <p:nvSpPr>
          <p:cNvPr id="9221"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fld id="{F718889F-804E-4B39-B769-962C33BECD65}" type="slidenum">
              <a:rPr lang="en-GB" altLang="en-US"/>
              <a:pPr/>
              <a:t>‹#›</a:t>
            </a:fld>
            <a:endParaRPr lang="en-GB" altLang="en-US"/>
          </a:p>
        </p:txBody>
      </p:sp>
    </p:spTree>
    <p:extLst>
      <p:ext uri="{BB962C8B-B14F-4D97-AF65-F5344CB8AC3E}">
        <p14:creationId xmlns:p14="http://schemas.microsoft.com/office/powerpoint/2010/main" val="4268193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defRPr sz="1300">
                <a:latin typeface="Arial" charset="0"/>
              </a:defRPr>
            </a:lvl1pPr>
          </a:lstStyle>
          <a:p>
            <a:pPr>
              <a:defRPr/>
            </a:pPr>
            <a:endParaRPr lang="en-GB"/>
          </a:p>
        </p:txBody>
      </p:sp>
      <p:sp>
        <p:nvSpPr>
          <p:cNvPr id="819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a:defRPr sz="1300">
                <a:latin typeface="Arial" charset="0"/>
              </a:defRPr>
            </a:lvl1pPr>
          </a:lstStyle>
          <a:p>
            <a:pPr>
              <a:defRPr/>
            </a:pPr>
            <a:endParaRPr lang="en-GB"/>
          </a:p>
        </p:txBody>
      </p:sp>
      <p:sp>
        <p:nvSpPr>
          <p:cNvPr id="3277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1182688" y="4860925"/>
            <a:ext cx="4716462"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819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defRPr sz="1300">
                <a:latin typeface="Arial" charset="0"/>
              </a:defRPr>
            </a:lvl1pPr>
          </a:lstStyle>
          <a:p>
            <a:pPr>
              <a:defRPr/>
            </a:pPr>
            <a:endParaRPr lang="en-GB"/>
          </a:p>
        </p:txBody>
      </p:sp>
      <p:sp>
        <p:nvSpPr>
          <p:cNvPr id="819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a:defRPr sz="1300"/>
            </a:lvl1pPr>
          </a:lstStyle>
          <a:p>
            <a:fld id="{342F1845-4C12-44AF-A780-885588320D69}" type="slidenum">
              <a:rPr lang="en-GB" altLang="en-US"/>
              <a:pPr/>
              <a:t>‹#›</a:t>
            </a:fld>
            <a:endParaRPr lang="en-GB" altLang="en-US"/>
          </a:p>
        </p:txBody>
      </p:sp>
    </p:spTree>
    <p:extLst>
      <p:ext uri="{BB962C8B-B14F-4D97-AF65-F5344CB8AC3E}">
        <p14:creationId xmlns:p14="http://schemas.microsoft.com/office/powerpoint/2010/main" val="3269443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803275" indent="-307975" eaLnBrk="0" hangingPunct="0">
              <a:spcBef>
                <a:spcPct val="30000"/>
              </a:spcBef>
              <a:defRPr sz="1200">
                <a:solidFill>
                  <a:schemeClr val="tx1"/>
                </a:solidFill>
                <a:latin typeface="Arial" panose="020B0604020202020204" pitchFamily="34" charset="0"/>
              </a:defRPr>
            </a:lvl2pPr>
            <a:lvl3pPr marL="1236663" indent="-246063" eaLnBrk="0" hangingPunct="0">
              <a:spcBef>
                <a:spcPct val="30000"/>
              </a:spcBef>
              <a:defRPr sz="1200">
                <a:solidFill>
                  <a:schemeClr val="tx1"/>
                </a:solidFill>
                <a:latin typeface="Arial" panose="020B0604020202020204" pitchFamily="34" charset="0"/>
              </a:defRPr>
            </a:lvl3pPr>
            <a:lvl4pPr marL="1731963" indent="-246063" eaLnBrk="0" hangingPunct="0">
              <a:spcBef>
                <a:spcPct val="30000"/>
              </a:spcBef>
              <a:defRPr sz="1200">
                <a:solidFill>
                  <a:schemeClr val="tx1"/>
                </a:solidFill>
                <a:latin typeface="Arial" panose="020B0604020202020204" pitchFamily="34" charset="0"/>
              </a:defRPr>
            </a:lvl4pPr>
            <a:lvl5pPr marL="2227263" indent="-246063" eaLnBrk="0" hangingPunct="0">
              <a:spcBef>
                <a:spcPct val="30000"/>
              </a:spcBef>
              <a:defRPr sz="1200">
                <a:solidFill>
                  <a:schemeClr val="tx1"/>
                </a:solidFill>
                <a:latin typeface="Arial" panose="020B0604020202020204" pitchFamily="34" charset="0"/>
              </a:defRPr>
            </a:lvl5pPr>
            <a:lvl6pPr marL="2684463" indent="-246063" eaLnBrk="0" fontAlgn="base" hangingPunct="0">
              <a:spcBef>
                <a:spcPct val="30000"/>
              </a:spcBef>
              <a:spcAft>
                <a:spcPct val="0"/>
              </a:spcAft>
              <a:defRPr sz="1200">
                <a:solidFill>
                  <a:schemeClr val="tx1"/>
                </a:solidFill>
                <a:latin typeface="Arial" panose="020B0604020202020204" pitchFamily="34" charset="0"/>
              </a:defRPr>
            </a:lvl6pPr>
            <a:lvl7pPr marL="3141663" indent="-246063" eaLnBrk="0" fontAlgn="base" hangingPunct="0">
              <a:spcBef>
                <a:spcPct val="30000"/>
              </a:spcBef>
              <a:spcAft>
                <a:spcPct val="0"/>
              </a:spcAft>
              <a:defRPr sz="1200">
                <a:solidFill>
                  <a:schemeClr val="tx1"/>
                </a:solidFill>
                <a:latin typeface="Arial" panose="020B0604020202020204" pitchFamily="34" charset="0"/>
              </a:defRPr>
            </a:lvl7pPr>
            <a:lvl8pPr marL="3598863" indent="-246063" eaLnBrk="0" fontAlgn="base" hangingPunct="0">
              <a:spcBef>
                <a:spcPct val="30000"/>
              </a:spcBef>
              <a:spcAft>
                <a:spcPct val="0"/>
              </a:spcAft>
              <a:defRPr sz="1200">
                <a:solidFill>
                  <a:schemeClr val="tx1"/>
                </a:solidFill>
                <a:latin typeface="Arial" panose="020B0604020202020204" pitchFamily="34" charset="0"/>
              </a:defRPr>
            </a:lvl8pPr>
            <a:lvl9pPr marL="4056063" indent="-246063"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18FFE08-1328-45E7-8F4D-17075559F411}" type="slidenum">
              <a:rPr lang="en-GB" altLang="en-US" sz="1300"/>
              <a:pPr eaLnBrk="1" hangingPunct="1">
                <a:spcBef>
                  <a:spcPct val="0"/>
                </a:spcBef>
              </a:pPr>
              <a:t>1</a:t>
            </a:fld>
            <a:endParaRPr lang="en-GB" altLang="en-US" sz="13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1441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en-US" smtClean="0"/>
          </a:p>
        </p:txBody>
      </p:sp>
      <p:sp>
        <p:nvSpPr>
          <p:cNvPr id="5" name="Rectangle 14"/>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endParaRPr lang="en-US" altLang="en-US" smtClean="0"/>
          </a:p>
        </p:txBody>
      </p:sp>
      <p:sp>
        <p:nvSpPr>
          <p:cNvPr id="5122" name="Rectangle 2"/>
          <p:cNvSpPr>
            <a:spLocks noGrp="1" noChangeArrowheads="1"/>
          </p:cNvSpPr>
          <p:nvPr>
            <p:ph type="ctrTitle"/>
          </p:nvPr>
        </p:nvSpPr>
        <p:spPr>
          <a:xfrm>
            <a:off x="384175" y="2016125"/>
            <a:ext cx="8374063" cy="576263"/>
          </a:xfrm>
        </p:spPr>
        <p:txBody>
          <a:bodyPr/>
          <a:lstStyle>
            <a:lvl1pPr>
              <a:defRPr sz="3600"/>
            </a:lvl1pPr>
          </a:lstStyle>
          <a:p>
            <a:pPr lvl="0"/>
            <a:r>
              <a:rPr lang="en-GB" noProof="0" smtClean="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1">
                <a:solidFill>
                  <a:schemeClr val="tx2"/>
                </a:solidFill>
              </a:defRPr>
            </a:lvl1pPr>
          </a:lstStyle>
          <a:p>
            <a:pPr lvl="0"/>
            <a:r>
              <a:rPr lang="en-GB" noProof="0" smtClean="0"/>
              <a:t>Click to edit Master subtitle style</a:t>
            </a:r>
          </a:p>
        </p:txBody>
      </p:sp>
      <p:sp>
        <p:nvSpPr>
          <p:cNvPr id="6" name="Rectangle 10"/>
          <p:cNvSpPr>
            <a:spLocks noGrp="1" noChangeArrowheads="1"/>
          </p:cNvSpPr>
          <p:nvPr>
            <p:ph type="sldNum" sz="quarter" idx="10"/>
          </p:nvPr>
        </p:nvSpPr>
        <p:spPr>
          <a:xfrm>
            <a:off x="7862888" y="6448425"/>
            <a:ext cx="900112" cy="179388"/>
          </a:xfrm>
        </p:spPr>
        <p:txBody>
          <a:bodyPr/>
          <a:lstStyle>
            <a:lvl1pPr>
              <a:defRPr>
                <a:solidFill>
                  <a:schemeClr val="tx1"/>
                </a:solidFill>
              </a:defRPr>
            </a:lvl1pPr>
          </a:lstStyle>
          <a:p>
            <a:fld id="{7BA1A15B-1E1C-4A6A-BE27-A96596F397B7}" type="slidenum">
              <a:rPr lang="en-GB" altLang="en-US"/>
              <a:pPr/>
              <a:t>‹#›</a:t>
            </a:fld>
            <a:endParaRPr lang="en-GB" altLang="en-US"/>
          </a:p>
        </p:txBody>
      </p:sp>
    </p:spTree>
    <p:extLst>
      <p:ext uri="{BB962C8B-B14F-4D97-AF65-F5344CB8AC3E}">
        <p14:creationId xmlns:p14="http://schemas.microsoft.com/office/powerpoint/2010/main" val="110389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88622B1F-7048-428C-90D1-22D97FB2A036}" type="slidenum">
              <a:rPr lang="en-GB" altLang="en-US"/>
              <a:pPr/>
              <a:t>‹#›</a:t>
            </a:fld>
            <a:endParaRPr lang="en-GB" altLang="en-US"/>
          </a:p>
        </p:txBody>
      </p:sp>
    </p:spTree>
    <p:extLst>
      <p:ext uri="{BB962C8B-B14F-4D97-AF65-F5344CB8AC3E}">
        <p14:creationId xmlns:p14="http://schemas.microsoft.com/office/powerpoint/2010/main" val="370779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7DACFA39-21E4-43C1-AB18-8987EC75AF24}" type="slidenum">
              <a:rPr lang="en-GB" altLang="en-US"/>
              <a:pPr/>
              <a:t>‹#›</a:t>
            </a:fld>
            <a:endParaRPr lang="en-GB" altLang="en-US"/>
          </a:p>
        </p:txBody>
      </p:sp>
    </p:spTree>
    <p:extLst>
      <p:ext uri="{BB962C8B-B14F-4D97-AF65-F5344CB8AC3E}">
        <p14:creationId xmlns:p14="http://schemas.microsoft.com/office/powerpoint/2010/main" val="1021761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4175" y="332656"/>
            <a:ext cx="8375650" cy="423862"/>
          </a:xfrm>
        </p:spPr>
        <p:txBody>
          <a:bodyPr/>
          <a:lstStyle>
            <a:lvl1pPr>
              <a:defRPr sz="280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sz="2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6"/>
          <p:cNvSpPr>
            <a:spLocks noGrp="1" noChangeArrowheads="1"/>
          </p:cNvSpPr>
          <p:nvPr>
            <p:ph type="sldNum" sz="quarter" idx="10"/>
          </p:nvPr>
        </p:nvSpPr>
        <p:spPr>
          <a:ln/>
        </p:spPr>
        <p:txBody>
          <a:bodyPr/>
          <a:lstStyle>
            <a:lvl1pPr>
              <a:defRPr/>
            </a:lvl1pPr>
          </a:lstStyle>
          <a:p>
            <a:fld id="{F7B5C439-39B0-4F2A-8D8E-0D9E74B3B05C}" type="slidenum">
              <a:rPr lang="en-GB" altLang="en-US"/>
              <a:pPr/>
              <a:t>‹#›</a:t>
            </a:fld>
            <a:endParaRPr lang="en-GB" altLang="en-US"/>
          </a:p>
        </p:txBody>
      </p:sp>
    </p:spTree>
    <p:extLst>
      <p:ext uri="{BB962C8B-B14F-4D97-AF65-F5344CB8AC3E}">
        <p14:creationId xmlns:p14="http://schemas.microsoft.com/office/powerpoint/2010/main" val="154548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E5F0B0E7-7B88-462C-9874-9E1406D5C2CC}" type="slidenum">
              <a:rPr lang="en-GB" altLang="en-US"/>
              <a:pPr/>
              <a:t>‹#›</a:t>
            </a:fld>
            <a:endParaRPr lang="en-GB" altLang="en-US"/>
          </a:p>
        </p:txBody>
      </p:sp>
    </p:spTree>
    <p:extLst>
      <p:ext uri="{BB962C8B-B14F-4D97-AF65-F5344CB8AC3E}">
        <p14:creationId xmlns:p14="http://schemas.microsoft.com/office/powerpoint/2010/main" val="85504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fld id="{30FE48F8-24BB-4C69-BD1C-47ED709C3EE4}" type="slidenum">
              <a:rPr lang="en-GB" altLang="en-US"/>
              <a:pPr/>
              <a:t>‹#›</a:t>
            </a:fld>
            <a:endParaRPr lang="en-GB" altLang="en-US"/>
          </a:p>
        </p:txBody>
      </p:sp>
    </p:spTree>
    <p:extLst>
      <p:ext uri="{BB962C8B-B14F-4D97-AF65-F5344CB8AC3E}">
        <p14:creationId xmlns:p14="http://schemas.microsoft.com/office/powerpoint/2010/main" val="103942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fld id="{A65B6D52-A400-4801-98A5-9131DF9CBF98}" type="slidenum">
              <a:rPr lang="en-GB" altLang="en-US"/>
              <a:pPr/>
              <a:t>‹#›</a:t>
            </a:fld>
            <a:endParaRPr lang="en-GB" altLang="en-US"/>
          </a:p>
        </p:txBody>
      </p:sp>
    </p:spTree>
    <p:extLst>
      <p:ext uri="{BB962C8B-B14F-4D97-AF65-F5344CB8AC3E}">
        <p14:creationId xmlns:p14="http://schemas.microsoft.com/office/powerpoint/2010/main" val="3224458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fld id="{C27AA71B-0039-4894-B7A7-AC77DD37E533}" type="slidenum">
              <a:rPr lang="en-GB" altLang="en-US"/>
              <a:pPr/>
              <a:t>‹#›</a:t>
            </a:fld>
            <a:endParaRPr lang="en-GB" altLang="en-US"/>
          </a:p>
        </p:txBody>
      </p:sp>
    </p:spTree>
    <p:extLst>
      <p:ext uri="{BB962C8B-B14F-4D97-AF65-F5344CB8AC3E}">
        <p14:creationId xmlns:p14="http://schemas.microsoft.com/office/powerpoint/2010/main" val="1496563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E4E555F3-7EEC-4F1E-8B92-E27A9CCB418B}" type="slidenum">
              <a:rPr lang="en-GB" altLang="en-US"/>
              <a:pPr/>
              <a:t>‹#›</a:t>
            </a:fld>
            <a:endParaRPr lang="en-GB" altLang="en-US"/>
          </a:p>
        </p:txBody>
      </p:sp>
    </p:spTree>
    <p:extLst>
      <p:ext uri="{BB962C8B-B14F-4D97-AF65-F5344CB8AC3E}">
        <p14:creationId xmlns:p14="http://schemas.microsoft.com/office/powerpoint/2010/main" val="98992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57E14EEB-92EE-401D-9A83-9AE31E511DDD}" type="slidenum">
              <a:rPr lang="en-GB" altLang="en-US"/>
              <a:pPr/>
              <a:t>‹#›</a:t>
            </a:fld>
            <a:endParaRPr lang="en-GB" altLang="en-US"/>
          </a:p>
        </p:txBody>
      </p:sp>
    </p:spTree>
    <p:extLst>
      <p:ext uri="{BB962C8B-B14F-4D97-AF65-F5344CB8AC3E}">
        <p14:creationId xmlns:p14="http://schemas.microsoft.com/office/powerpoint/2010/main" val="129478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F2A67A93-C757-48D2-A35B-028F299D3EC2}" type="slidenum">
              <a:rPr lang="en-GB" altLang="en-US"/>
              <a:pPr/>
              <a:t>‹#›</a:t>
            </a:fld>
            <a:endParaRPr lang="en-GB" altLang="en-US"/>
          </a:p>
        </p:txBody>
      </p:sp>
    </p:spTree>
    <p:extLst>
      <p:ext uri="{BB962C8B-B14F-4D97-AF65-F5344CB8AC3E}">
        <p14:creationId xmlns:p14="http://schemas.microsoft.com/office/powerpoint/2010/main" val="3116727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80528" y="6093296"/>
            <a:ext cx="957706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2"/>
            <a:ext cx="9144000" cy="1340889"/>
          </a:xfrm>
          <a:prstGeom prst="rect">
            <a:avLst/>
          </a:prstGeom>
        </p:spPr>
      </p:pic>
      <p:sp>
        <p:nvSpPr>
          <p:cNvPr id="1026" name="Rectangle 2"/>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Master title style</a:t>
            </a:r>
          </a:p>
        </p:txBody>
      </p:sp>
      <p:sp>
        <p:nvSpPr>
          <p:cNvPr id="1027" name="Rectangle 3"/>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30" name="Rectangle 6"/>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defRPr sz="1000">
                <a:solidFill>
                  <a:schemeClr val="tx2"/>
                </a:solidFill>
              </a:defRPr>
            </a:lvl1pPr>
          </a:lstStyle>
          <a:p>
            <a:fld id="{B6BABA48-4883-4541-A3D9-9812C5886A40}"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851"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iming>
    <p:tnLst>
      <p:par>
        <p:cTn id="1" dur="indefinite" restart="never" nodeType="tmRoot"/>
      </p:par>
    </p:tnLst>
  </p:timing>
  <p:txStyles>
    <p:title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n-lt"/>
          <a:ea typeface="+mn-ea"/>
          <a:cs typeface="+mn-cs"/>
        </a:defRPr>
      </a:lvl1pPr>
      <a:lvl2pPr marL="538163" indent="-266700" algn="l" rtl="0" eaLnBrk="0" fontAlgn="base" hangingPunct="0">
        <a:spcBef>
          <a:spcPct val="0"/>
        </a:spcBef>
        <a:spcAft>
          <a:spcPct val="75000"/>
        </a:spcAft>
        <a:buChar char="•"/>
        <a:defRPr sz="2000">
          <a:solidFill>
            <a:schemeClr val="tx1"/>
          </a:solidFill>
          <a:latin typeface="+mn-lt"/>
        </a:defRPr>
      </a:lvl2pPr>
      <a:lvl3pPr marL="809625" indent="-269875" algn="l" rtl="0" eaLnBrk="0" fontAlgn="base" hangingPunct="0">
        <a:spcBef>
          <a:spcPct val="0"/>
        </a:spcBef>
        <a:spcAft>
          <a:spcPct val="75000"/>
        </a:spcAft>
        <a:buChar char="•"/>
        <a:defRPr sz="2000">
          <a:solidFill>
            <a:schemeClr val="tx1"/>
          </a:solidFill>
          <a:latin typeface="+mn-lt"/>
        </a:defRPr>
      </a:lvl3pPr>
      <a:lvl4pPr marL="1079500" indent="-268288" algn="l" rtl="0" eaLnBrk="0" fontAlgn="base" hangingPunct="0">
        <a:spcBef>
          <a:spcPct val="0"/>
        </a:spcBef>
        <a:spcAft>
          <a:spcPct val="75000"/>
        </a:spcAft>
        <a:buChar char="•"/>
        <a:defRPr sz="2000">
          <a:solidFill>
            <a:schemeClr val="tx1"/>
          </a:solidFill>
          <a:latin typeface="+mn-lt"/>
        </a:defRPr>
      </a:lvl4pPr>
      <a:lvl5pPr marL="1350963" indent="-269875" algn="l" rtl="0" eaLnBrk="0" fontAlgn="base" hangingPunct="0">
        <a:spcBef>
          <a:spcPct val="0"/>
        </a:spcBef>
        <a:spcAft>
          <a:spcPct val="75000"/>
        </a:spcAft>
        <a:buChar char="•"/>
        <a:defRPr sz="2000">
          <a:solidFill>
            <a:schemeClr val="tx1"/>
          </a:solidFill>
          <a:latin typeface="+mn-lt"/>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536" y="1556792"/>
            <a:ext cx="9937104" cy="482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5" name="Rectangle 2"/>
          <p:cNvSpPr>
            <a:spLocks noGrp="1" noChangeArrowheads="1"/>
          </p:cNvSpPr>
          <p:nvPr>
            <p:ph type="ctrTitle"/>
          </p:nvPr>
        </p:nvSpPr>
        <p:spPr>
          <a:xfrm>
            <a:off x="518417" y="2484487"/>
            <a:ext cx="8374063" cy="576263"/>
          </a:xfrm>
        </p:spPr>
        <p:txBody>
          <a:bodyPr/>
          <a:lstStyle/>
          <a:p>
            <a:r>
              <a:rPr lang="en-GB" sz="3200" dirty="0">
                <a:solidFill>
                  <a:srgbClr val="000000"/>
                </a:solidFill>
              </a:rPr>
              <a:t>Make it </a:t>
            </a:r>
            <a:r>
              <a:rPr lang="en-GB" sz="3200" dirty="0" smtClean="0">
                <a:solidFill>
                  <a:srgbClr val="000000"/>
                </a:solidFill>
              </a:rPr>
              <a:t>work!</a:t>
            </a:r>
            <a:br>
              <a:rPr lang="en-GB" sz="3200" dirty="0" smtClean="0">
                <a:solidFill>
                  <a:srgbClr val="000000"/>
                </a:solidFill>
              </a:rPr>
            </a:br>
            <a:r>
              <a:rPr lang="en-GB" sz="3200" dirty="0" smtClean="0">
                <a:solidFill>
                  <a:srgbClr val="000000"/>
                </a:solidFill>
              </a:rPr>
              <a:t>Share </a:t>
            </a:r>
            <a:r>
              <a:rPr lang="en-GB" sz="3200" dirty="0">
                <a:solidFill>
                  <a:srgbClr val="000000"/>
                </a:solidFill>
              </a:rPr>
              <a:t>and publish Open Science Hardware</a:t>
            </a:r>
          </a:p>
        </p:txBody>
      </p:sp>
      <p:sp>
        <p:nvSpPr>
          <p:cNvPr id="3076" name="Rectangle 3"/>
          <p:cNvSpPr>
            <a:spLocks noGrp="1" noChangeArrowheads="1"/>
          </p:cNvSpPr>
          <p:nvPr>
            <p:ph type="subTitle" idx="1"/>
          </p:nvPr>
        </p:nvSpPr>
        <p:spPr>
          <a:xfrm>
            <a:off x="518416" y="3609330"/>
            <a:ext cx="8374063" cy="539750"/>
          </a:xfrm>
        </p:spPr>
        <p:txBody>
          <a:bodyPr/>
          <a:lstStyle/>
          <a:p>
            <a:pPr eaLnBrk="1" hangingPunct="1"/>
            <a:r>
              <a:rPr lang="en-GB" altLang="en-US" dirty="0" smtClean="0">
                <a:solidFill>
                  <a:srgbClr val="000000"/>
                </a:solidFill>
              </a:rPr>
              <a:t>Tobias </a:t>
            </a:r>
            <a:r>
              <a:rPr lang="en-GB" altLang="en-US" dirty="0" smtClean="0">
                <a:solidFill>
                  <a:srgbClr val="000000"/>
                </a:solidFill>
              </a:rPr>
              <a:t>Wenzel</a:t>
            </a:r>
            <a:endParaRPr lang="en-GB" altLang="en-US" dirty="0" smtClean="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64" y="4941168"/>
            <a:ext cx="4423352" cy="157471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90" y="0"/>
            <a:ext cx="10005731" cy="134076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dirty="0"/>
              <a:t>Open Science Hardware - </a:t>
            </a:r>
            <a:r>
              <a:rPr lang="de-DE" altLang="en-US" dirty="0" err="1" smtClean="0"/>
              <a:t>unique</a:t>
            </a:r>
            <a:endParaRPr lang="en-GB" dirty="0"/>
          </a:p>
        </p:txBody>
      </p:sp>
      <p:sp>
        <p:nvSpPr>
          <p:cNvPr id="5" name="TextBox 4"/>
          <p:cNvSpPr txBox="1"/>
          <p:nvPr/>
        </p:nvSpPr>
        <p:spPr>
          <a:xfrm>
            <a:off x="6156176" y="1657991"/>
            <a:ext cx="2736304" cy="646331"/>
          </a:xfrm>
          <a:prstGeom prst="rect">
            <a:avLst/>
          </a:prstGeom>
          <a:noFill/>
        </p:spPr>
        <p:txBody>
          <a:bodyPr wrap="square" rtlCol="0">
            <a:spAutoFit/>
          </a:bodyPr>
          <a:lstStyle/>
          <a:p>
            <a:r>
              <a:rPr lang="en-GB" dirty="0" smtClean="0"/>
              <a:t>CNC fly food dispenser by Matt </a:t>
            </a:r>
            <a:r>
              <a:rPr lang="en-GB" dirty="0"/>
              <a:t>Wayland</a:t>
            </a:r>
            <a:endParaRPr lang="en-GB"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969633"/>
            <a:ext cx="4929457" cy="5987759"/>
          </a:xfrm>
        </p:spPr>
      </p:pic>
    </p:spTree>
    <p:extLst>
      <p:ext uri="{BB962C8B-B14F-4D97-AF65-F5344CB8AC3E}">
        <p14:creationId xmlns:p14="http://schemas.microsoft.com/office/powerpoint/2010/main" val="221712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smtClean="0"/>
              <a:t>Open Science Hardware – </a:t>
            </a:r>
            <a:r>
              <a:rPr lang="de-DE" altLang="en-US" sz="2800" dirty="0" err="1" smtClean="0"/>
              <a:t>community</a:t>
            </a:r>
            <a:r>
              <a:rPr lang="de-DE" altLang="en-US" sz="2800" dirty="0" smtClean="0"/>
              <a:t> </a:t>
            </a:r>
            <a:r>
              <a:rPr lang="de-DE" altLang="en-US" sz="2800" dirty="0" err="1" smtClean="0"/>
              <a:t>platform</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977299"/>
            <a:ext cx="6736075" cy="5880701"/>
          </a:xfrm>
          <a:prstGeom prst="rect">
            <a:avLst/>
          </a:prstGeom>
        </p:spPr>
      </p:pic>
    </p:spTree>
    <p:extLst>
      <p:ext uri="{BB962C8B-B14F-4D97-AF65-F5344CB8AC3E}">
        <p14:creationId xmlns:p14="http://schemas.microsoft.com/office/powerpoint/2010/main" val="1549707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smtClean="0"/>
              <a:t>Open Science Hardware – </a:t>
            </a:r>
            <a:r>
              <a:rPr lang="de-DE" altLang="en-US" sz="2800" dirty="0" err="1" smtClean="0"/>
              <a:t>low</a:t>
            </a:r>
            <a:r>
              <a:rPr lang="de-DE" altLang="en-US" sz="2800" dirty="0" smtClean="0"/>
              <a:t> </a:t>
            </a:r>
            <a:r>
              <a:rPr lang="de-DE" altLang="en-US" sz="2800" dirty="0" err="1" smtClean="0"/>
              <a:t>cost</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75" y="1292459"/>
            <a:ext cx="8759825" cy="487922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586523" y="2878982"/>
            <a:ext cx="4879968" cy="1706920"/>
          </a:xfrm>
          <a:prstGeom prst="rect">
            <a:avLst/>
          </a:prstGeom>
        </p:spPr>
      </p:pic>
      <p:sp>
        <p:nvSpPr>
          <p:cNvPr id="5" name="TextBox 4"/>
          <p:cNvSpPr txBox="1"/>
          <p:nvPr/>
        </p:nvSpPr>
        <p:spPr>
          <a:xfrm>
            <a:off x="2411760" y="6309320"/>
            <a:ext cx="5688632" cy="369332"/>
          </a:xfrm>
          <a:prstGeom prst="rect">
            <a:avLst/>
          </a:prstGeom>
          <a:noFill/>
        </p:spPr>
        <p:txBody>
          <a:bodyPr wrap="square" rtlCol="0">
            <a:spAutoFit/>
          </a:bodyPr>
          <a:lstStyle/>
          <a:p>
            <a:r>
              <a:rPr lang="en-GB" dirty="0" smtClean="0">
                <a:solidFill>
                  <a:schemeClr val="bg1"/>
                </a:solidFill>
              </a:rPr>
              <a:t>Syringe Pump by MIT scientists</a:t>
            </a:r>
            <a:endParaRPr lang="en-GB" dirty="0">
              <a:solidFill>
                <a:schemeClr val="bg1"/>
              </a:solidFill>
            </a:endParaRPr>
          </a:p>
        </p:txBody>
      </p:sp>
    </p:spTree>
    <p:extLst>
      <p:ext uri="{BB962C8B-B14F-4D97-AF65-F5344CB8AC3E}">
        <p14:creationId xmlns:p14="http://schemas.microsoft.com/office/powerpoint/2010/main" val="104995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smtClean="0"/>
              <a:t>Open Science Hardware – </a:t>
            </a:r>
            <a:r>
              <a:rPr lang="de-DE" altLang="en-US" sz="2800" dirty="0" err="1" smtClean="0"/>
              <a:t>low</a:t>
            </a:r>
            <a:r>
              <a:rPr lang="de-DE" altLang="en-US" sz="2800" dirty="0" smtClean="0"/>
              <a:t> </a:t>
            </a:r>
            <a:r>
              <a:rPr lang="de-DE" altLang="en-US" sz="2800" dirty="0" err="1" smtClean="0"/>
              <a:t>cost</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26318" y="2095077"/>
            <a:ext cx="5000499" cy="33478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3429000"/>
            <a:ext cx="4602480" cy="21107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1741190"/>
            <a:ext cx="5455920" cy="1303020"/>
          </a:xfrm>
          <a:prstGeom prst="rect">
            <a:avLst/>
          </a:prstGeom>
        </p:spPr>
      </p:pic>
    </p:spTree>
    <p:extLst>
      <p:ext uri="{BB962C8B-B14F-4D97-AF65-F5344CB8AC3E}">
        <p14:creationId xmlns:p14="http://schemas.microsoft.com/office/powerpoint/2010/main" val="3441880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smtClean="0"/>
              <a:t>Open Science Hardware – </a:t>
            </a:r>
            <a:r>
              <a:rPr lang="de-DE" altLang="en-US" sz="2800" dirty="0" err="1" smtClean="0"/>
              <a:t>low</a:t>
            </a:r>
            <a:r>
              <a:rPr lang="de-DE" altLang="en-US" sz="2800" dirty="0" smtClean="0"/>
              <a:t> </a:t>
            </a:r>
            <a:r>
              <a:rPr lang="de-DE" altLang="en-US" sz="2800" dirty="0" err="1" smtClean="0"/>
              <a:t>cost</a:t>
            </a:r>
            <a:r>
              <a:rPr lang="de-DE" altLang="en-US" sz="2800" dirty="0" smtClean="0"/>
              <a:t> </a:t>
            </a:r>
            <a:r>
              <a:rPr lang="de-DE" altLang="en-US" sz="2800" dirty="0" err="1" smtClean="0"/>
              <a:t>microscopy</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294092"/>
            <a:ext cx="5803440" cy="3563908"/>
          </a:xfrm>
          <a:prstGeom prst="rect">
            <a:avLst/>
          </a:prstGeom>
        </p:spPr>
      </p:pic>
      <p:sp>
        <p:nvSpPr>
          <p:cNvPr id="4" name="TextBox 3"/>
          <p:cNvSpPr txBox="1"/>
          <p:nvPr/>
        </p:nvSpPr>
        <p:spPr>
          <a:xfrm>
            <a:off x="107504" y="2780928"/>
            <a:ext cx="3600400" cy="369332"/>
          </a:xfrm>
          <a:prstGeom prst="rect">
            <a:avLst/>
          </a:prstGeom>
          <a:noFill/>
        </p:spPr>
        <p:txBody>
          <a:bodyPr wrap="square" rtlCol="0">
            <a:spAutoFit/>
          </a:bodyPr>
          <a:lstStyle/>
          <a:p>
            <a:r>
              <a:rPr lang="en-GB" dirty="0" smtClean="0"/>
              <a:t>Tom Baden and Andre Chagas</a:t>
            </a:r>
            <a:endParaRPr lang="en-GB" dirty="0"/>
          </a:p>
        </p:txBody>
      </p:sp>
      <p:sp>
        <p:nvSpPr>
          <p:cNvPr id="8" name="TextBox 7"/>
          <p:cNvSpPr txBox="1"/>
          <p:nvPr/>
        </p:nvSpPr>
        <p:spPr>
          <a:xfrm>
            <a:off x="6588224" y="4336735"/>
            <a:ext cx="3600400" cy="369332"/>
          </a:xfrm>
          <a:prstGeom prst="rect">
            <a:avLst/>
          </a:prstGeom>
          <a:noFill/>
        </p:spPr>
        <p:txBody>
          <a:bodyPr wrap="square" rtlCol="0">
            <a:spAutoFit/>
          </a:bodyPr>
          <a:lstStyle/>
          <a:p>
            <a:r>
              <a:rPr lang="en-GB" dirty="0" err="1" smtClean="0"/>
              <a:t>iGEM</a:t>
            </a:r>
            <a:r>
              <a:rPr lang="en-GB" dirty="0" smtClean="0"/>
              <a:t> Cambridge 2015</a:t>
            </a: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101653"/>
            <a:ext cx="4283112" cy="3202822"/>
          </a:xfrm>
          <a:prstGeom prst="rect">
            <a:avLst/>
          </a:prstGeom>
        </p:spPr>
      </p:pic>
    </p:spTree>
    <p:extLst>
      <p:ext uri="{BB962C8B-B14F-4D97-AF65-F5344CB8AC3E}">
        <p14:creationId xmlns:p14="http://schemas.microsoft.com/office/powerpoint/2010/main" val="3599360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175" y="332656"/>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smtClean="0"/>
              <a:t>Open Science (Hardware)</a:t>
            </a:r>
            <a:endParaRPr lang="en-GB" kern="0" dirty="0"/>
          </a:p>
        </p:txBody>
      </p:sp>
      <p:sp>
        <p:nvSpPr>
          <p:cNvPr id="2" name="TextBox 1"/>
          <p:cNvSpPr txBox="1"/>
          <p:nvPr/>
        </p:nvSpPr>
        <p:spPr>
          <a:xfrm>
            <a:off x="683568" y="2060848"/>
            <a:ext cx="5472608" cy="3416320"/>
          </a:xfrm>
          <a:prstGeom prst="rect">
            <a:avLst/>
          </a:prstGeom>
          <a:noFill/>
        </p:spPr>
        <p:txBody>
          <a:bodyPr wrap="square" rtlCol="0">
            <a:spAutoFit/>
          </a:bodyPr>
          <a:lstStyle/>
          <a:p>
            <a:pPr marL="342900" indent="-342900">
              <a:buFont typeface="Arial" panose="020B0604020202020204" pitchFamily="34" charset="0"/>
              <a:buChar char="•"/>
            </a:pPr>
            <a:r>
              <a:rPr lang="en-GB" sz="2800" b="1" smtClean="0"/>
              <a:t>Open Access</a:t>
            </a:r>
          </a:p>
          <a:p>
            <a:pPr marL="342900" indent="-342900">
              <a:buFont typeface="Arial" panose="020B0604020202020204" pitchFamily="34" charset="0"/>
              <a:buChar char="•"/>
            </a:pPr>
            <a:endParaRPr lang="en-GB" sz="2800" b="1" smtClean="0"/>
          </a:p>
          <a:p>
            <a:pPr marL="342900" indent="-342900">
              <a:buFont typeface="Arial" panose="020B0604020202020204" pitchFamily="34" charset="0"/>
              <a:buChar char="•"/>
            </a:pPr>
            <a:r>
              <a:rPr lang="en-GB" sz="2800" b="1" smtClean="0"/>
              <a:t>Open Data</a:t>
            </a:r>
          </a:p>
          <a:p>
            <a:pPr marL="342900" indent="-342900">
              <a:buFont typeface="Arial" panose="020B0604020202020204" pitchFamily="34" charset="0"/>
              <a:buChar char="•"/>
            </a:pPr>
            <a:endParaRPr lang="en-GB" sz="2800" b="1" smtClean="0"/>
          </a:p>
          <a:p>
            <a:pPr marL="342900" indent="-342900">
              <a:buFont typeface="Arial" panose="020B0604020202020204" pitchFamily="34" charset="0"/>
              <a:buChar char="•"/>
            </a:pPr>
            <a:r>
              <a:rPr lang="en-GB" sz="2800" b="1" smtClean="0"/>
              <a:t>…</a:t>
            </a:r>
          </a:p>
          <a:p>
            <a:pPr marL="342900" indent="-342900">
              <a:buFont typeface="Arial" panose="020B0604020202020204" pitchFamily="34" charset="0"/>
              <a:buChar char="•"/>
            </a:pPr>
            <a:endParaRPr lang="en-GB" sz="2800" b="1" smtClean="0"/>
          </a:p>
          <a:p>
            <a:pPr marL="342900" indent="-342900">
              <a:buFont typeface="Arial" panose="020B0604020202020204" pitchFamily="34" charset="0"/>
              <a:buChar char="•"/>
            </a:pPr>
            <a:r>
              <a:rPr lang="en-GB" sz="2800" b="1" smtClean="0"/>
              <a:t>Open Hardware</a:t>
            </a:r>
          </a:p>
          <a:p>
            <a:endParaRPr lang="en-GB" sz="2000" dirty="0"/>
          </a:p>
        </p:txBody>
      </p:sp>
      <p:sp>
        <p:nvSpPr>
          <p:cNvPr id="3" name="Rectangle 2"/>
          <p:cNvSpPr/>
          <p:nvPr/>
        </p:nvSpPr>
        <p:spPr>
          <a:xfrm>
            <a:off x="5076056" y="2060848"/>
            <a:ext cx="3576995" cy="4062651"/>
          </a:xfrm>
          <a:prstGeom prst="rect">
            <a:avLst/>
          </a:prstGeom>
        </p:spPr>
        <p:txBody>
          <a:bodyPr wrap="square">
            <a:spAutoFit/>
          </a:bodyPr>
          <a:lstStyle/>
          <a:p>
            <a:r>
              <a:rPr lang="en-GB" sz="2400" b="1" dirty="0" err="1"/>
              <a:t>openhardware.science</a:t>
            </a:r>
            <a:r>
              <a:rPr lang="en-GB" sz="2400" b="1" dirty="0"/>
              <a:t>/</a:t>
            </a:r>
          </a:p>
          <a:p>
            <a:r>
              <a:rPr lang="en-GB" sz="2400" b="1" dirty="0"/>
              <a:t>gosh-manifesto</a:t>
            </a:r>
          </a:p>
          <a:p>
            <a:endParaRPr lang="en-GB" sz="2800" b="1" dirty="0" smtClean="0"/>
          </a:p>
          <a:p>
            <a:r>
              <a:rPr lang="en-GB" dirty="0" smtClean="0"/>
              <a:t>GOSH </a:t>
            </a:r>
            <a:r>
              <a:rPr lang="en-GB" dirty="0"/>
              <a:t>Manifesto</a:t>
            </a:r>
          </a:p>
          <a:p>
            <a:endParaRPr lang="en-GB" dirty="0" smtClean="0"/>
          </a:p>
          <a:p>
            <a:r>
              <a:rPr lang="en-GB" dirty="0" smtClean="0"/>
              <a:t>The </a:t>
            </a:r>
            <a:r>
              <a:rPr lang="en-GB" dirty="0"/>
              <a:t>Global Open Science Hardware (GOSH) movement seeks to reduce barriers between diverse creators and users of scientific tools to support the pursuit and growth of knowledge. These are our </a:t>
            </a:r>
            <a:r>
              <a:rPr lang="en-GB" dirty="0" smtClean="0"/>
              <a:t>principles:</a:t>
            </a:r>
          </a:p>
          <a:p>
            <a:r>
              <a:rPr lang="en-GB" dirty="0" smtClean="0"/>
              <a:t>…</a:t>
            </a:r>
            <a:endParaRPr lang="en-GB" dirty="0"/>
          </a:p>
        </p:txBody>
      </p:sp>
    </p:spTree>
    <p:extLst>
      <p:ext uri="{BB962C8B-B14F-4D97-AF65-F5344CB8AC3E}">
        <p14:creationId xmlns:p14="http://schemas.microsoft.com/office/powerpoint/2010/main" val="39246455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175" y="332656"/>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err="1" smtClean="0"/>
              <a:t>Appropriate</a:t>
            </a:r>
            <a:r>
              <a:rPr lang="de-DE" altLang="en-US" sz="2800" kern="0" dirty="0" smtClean="0"/>
              <a:t> </a:t>
            </a:r>
            <a:r>
              <a:rPr lang="de-DE" altLang="en-US" sz="2800" kern="0" dirty="0" err="1" smtClean="0"/>
              <a:t>hardware</a:t>
            </a:r>
            <a:r>
              <a:rPr lang="de-DE" altLang="en-US" sz="2800" kern="0" dirty="0" smtClean="0"/>
              <a:t> </a:t>
            </a:r>
            <a:r>
              <a:rPr lang="de-DE" altLang="en-US" sz="2800" kern="0" dirty="0" err="1" smtClean="0"/>
              <a:t>sharing</a:t>
            </a:r>
            <a:r>
              <a:rPr lang="de-DE" altLang="en-US" sz="2800" kern="0" dirty="0" smtClean="0"/>
              <a:t> </a:t>
            </a:r>
            <a:r>
              <a:rPr lang="de-DE" altLang="en-US" sz="2800" kern="0" dirty="0" err="1" smtClean="0"/>
              <a:t>accomplishes</a:t>
            </a:r>
            <a:endParaRPr lang="en-GB" kern="0" dirty="0"/>
          </a:p>
        </p:txBody>
      </p:sp>
      <p:sp>
        <p:nvSpPr>
          <p:cNvPr id="2" name="TextBox 1"/>
          <p:cNvSpPr txBox="1"/>
          <p:nvPr/>
        </p:nvSpPr>
        <p:spPr>
          <a:xfrm>
            <a:off x="683568" y="2060848"/>
            <a:ext cx="7992888" cy="3877985"/>
          </a:xfrm>
          <a:prstGeom prst="rect">
            <a:avLst/>
          </a:prstGeom>
          <a:noFill/>
        </p:spPr>
        <p:txBody>
          <a:bodyPr wrap="square" rtlCol="0">
            <a:spAutoFit/>
          </a:bodyPr>
          <a:lstStyle/>
          <a:p>
            <a:pPr marL="342900" indent="-342900">
              <a:buFont typeface="Arial" panose="020B0604020202020204" pitchFamily="34" charset="0"/>
              <a:buChar char="•"/>
            </a:pPr>
            <a:r>
              <a:rPr lang="en-GB" sz="2800" b="1" dirty="0"/>
              <a:t>I</a:t>
            </a:r>
            <a:r>
              <a:rPr lang="en-GB" sz="2800" b="1" dirty="0" smtClean="0"/>
              <a:t>mpact</a:t>
            </a:r>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r>
              <a:rPr lang="en-GB" sz="2800" b="1" dirty="0" smtClean="0"/>
              <a:t>Reproducibility / Automation</a:t>
            </a:r>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r>
              <a:rPr lang="en-GB" sz="2800" b="1" dirty="0" smtClean="0"/>
              <a:t>Collaboration</a:t>
            </a:r>
          </a:p>
          <a:p>
            <a:pPr marL="342900" indent="-342900">
              <a:buFont typeface="Arial" panose="020B0604020202020204" pitchFamily="34" charset="0"/>
              <a:buChar char="•"/>
            </a:pPr>
            <a:endParaRPr lang="en-GB" sz="2800" b="1" dirty="0"/>
          </a:p>
          <a:p>
            <a:r>
              <a:rPr lang="en-GB" sz="2200" dirty="0" smtClean="0"/>
              <a:t>Given that others can find, build and modify the design!</a:t>
            </a:r>
            <a:endParaRPr lang="en-GB" sz="2200" dirty="0"/>
          </a:p>
          <a:p>
            <a:endParaRPr lang="en-GB" sz="2800" b="1" dirty="0" smtClean="0"/>
          </a:p>
          <a:p>
            <a:endParaRPr lang="en-GB" sz="2800" dirty="0"/>
          </a:p>
        </p:txBody>
      </p:sp>
    </p:spTree>
    <p:extLst>
      <p:ext uri="{BB962C8B-B14F-4D97-AF65-F5344CB8AC3E}">
        <p14:creationId xmlns:p14="http://schemas.microsoft.com/office/powerpoint/2010/main" val="1263546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175" y="398463"/>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smtClean="0"/>
              <a:t>Challenge </a:t>
            </a:r>
            <a:r>
              <a:rPr lang="de-DE" altLang="en-US" sz="2800" kern="0" dirty="0" err="1" smtClean="0"/>
              <a:t>of</a:t>
            </a:r>
            <a:r>
              <a:rPr lang="de-DE" altLang="en-US" sz="2800" kern="0" dirty="0" smtClean="0"/>
              <a:t> </a:t>
            </a:r>
            <a:r>
              <a:rPr lang="de-DE" altLang="en-US" sz="2800" kern="0" dirty="0" err="1" smtClean="0"/>
              <a:t>documentation</a:t>
            </a:r>
            <a:endParaRPr lang="en-GB" kern="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1434" y="0"/>
            <a:ext cx="2169456" cy="1340768"/>
          </a:xfrm>
          <a:prstGeom prst="rect">
            <a:avLst/>
          </a:prstGeom>
        </p:spPr>
      </p:pic>
      <p:sp>
        <p:nvSpPr>
          <p:cNvPr id="3" name="TextBox 2"/>
          <p:cNvSpPr txBox="1"/>
          <p:nvPr/>
        </p:nvSpPr>
        <p:spPr>
          <a:xfrm>
            <a:off x="611560" y="1712663"/>
            <a:ext cx="8244503" cy="3477875"/>
          </a:xfrm>
          <a:prstGeom prst="rect">
            <a:avLst/>
          </a:prstGeom>
          <a:noFill/>
        </p:spPr>
        <p:txBody>
          <a:bodyPr wrap="square" rtlCol="0">
            <a:spAutoFit/>
          </a:bodyPr>
          <a:lstStyle/>
          <a:p>
            <a:r>
              <a:rPr lang="en-GB" sz="2000" dirty="0" smtClean="0"/>
              <a:t>A good documentation…</a:t>
            </a:r>
          </a:p>
          <a:p>
            <a:endParaRPr lang="en-GB" sz="2000" dirty="0"/>
          </a:p>
          <a:p>
            <a:pPr marL="342900" indent="-342900">
              <a:buFont typeface="Arial" panose="020B0604020202020204" pitchFamily="34" charset="0"/>
              <a:buChar char="•"/>
            </a:pPr>
            <a:r>
              <a:rPr lang="en-GB" sz="2000" dirty="0" smtClean="0"/>
              <a:t>Must </a:t>
            </a:r>
            <a:r>
              <a:rPr lang="en-GB" sz="2000" dirty="0"/>
              <a:t>include</a:t>
            </a:r>
          </a:p>
          <a:p>
            <a:pPr marL="800100" lvl="1" indent="-342900">
              <a:buFont typeface="Arial" panose="020B0604020202020204" pitchFamily="34" charset="0"/>
              <a:buChar char="•"/>
            </a:pPr>
            <a:r>
              <a:rPr lang="en-GB" sz="2000" dirty="0"/>
              <a:t>Calibration</a:t>
            </a:r>
          </a:p>
          <a:p>
            <a:pPr marL="800100" lvl="1" indent="-342900">
              <a:buFont typeface="Arial" panose="020B0604020202020204" pitchFamily="34" charset="0"/>
              <a:buChar char="•"/>
            </a:pPr>
            <a:r>
              <a:rPr lang="en-GB" sz="2000" dirty="0"/>
              <a:t>Module testing</a:t>
            </a:r>
          </a:p>
          <a:p>
            <a:pPr marL="800100" lvl="1" indent="-342900">
              <a:buFont typeface="Arial" panose="020B0604020202020204" pitchFamily="34" charset="0"/>
              <a:buChar char="•"/>
            </a:pPr>
            <a:r>
              <a:rPr lang="en-GB" sz="2000" dirty="0"/>
              <a:t>Explanation of design and </a:t>
            </a:r>
            <a:r>
              <a:rPr lang="en-GB" sz="2000" dirty="0" err="1"/>
              <a:t>fuction</a:t>
            </a:r>
            <a:endParaRPr lang="en-GB" sz="2000" dirty="0"/>
          </a:p>
          <a:p>
            <a:pPr marL="342900" indent="-342900">
              <a:buFont typeface="Arial" panose="020B0604020202020204" pitchFamily="34" charset="0"/>
              <a:buChar char="•"/>
            </a:pPr>
            <a:r>
              <a:rPr lang="en-GB" sz="2000" dirty="0"/>
              <a:t>Can include</a:t>
            </a:r>
          </a:p>
          <a:p>
            <a:pPr marL="800100" lvl="1" indent="-342900">
              <a:buFont typeface="Arial" panose="020B0604020202020204" pitchFamily="34" charset="0"/>
              <a:buChar char="•"/>
            </a:pPr>
            <a:r>
              <a:rPr lang="en-GB" sz="2000" dirty="0"/>
              <a:t>Educational instructions</a:t>
            </a:r>
          </a:p>
          <a:p>
            <a:pPr marL="800100" lvl="1" indent="-342900">
              <a:buFont typeface="Arial" panose="020B0604020202020204" pitchFamily="34" charset="0"/>
              <a:buChar char="•"/>
            </a:pPr>
            <a:r>
              <a:rPr lang="en-GB" sz="2000" dirty="0"/>
              <a:t>Operating protocols</a:t>
            </a:r>
          </a:p>
          <a:p>
            <a:pPr marL="800100" lvl="1" indent="-342900">
              <a:buFont typeface="Arial" panose="020B0604020202020204" pitchFamily="34" charset="0"/>
              <a:buChar char="•"/>
            </a:pPr>
            <a:r>
              <a:rPr lang="en-GB" sz="2000" dirty="0"/>
              <a:t>Connections to (scientific) data collection initiatives</a:t>
            </a:r>
          </a:p>
          <a:p>
            <a:pPr marL="342900" indent="-342900">
              <a:buFont typeface="Arial" panose="020B0604020202020204" pitchFamily="34" charset="0"/>
              <a:buChar char="•"/>
            </a:pPr>
            <a:endParaRPr lang="en-GB" sz="2000" dirty="0"/>
          </a:p>
        </p:txBody>
      </p:sp>
    </p:spTree>
    <p:extLst>
      <p:ext uri="{BB962C8B-B14F-4D97-AF65-F5344CB8AC3E}">
        <p14:creationId xmlns:p14="http://schemas.microsoft.com/office/powerpoint/2010/main" val="619279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051"/>
            <a:ext cx="9144000" cy="5036949"/>
          </a:xfrm>
          <a:prstGeom prst="rect">
            <a:avLst/>
          </a:prstGeom>
        </p:spPr>
      </p:pic>
      <p:sp>
        <p:nvSpPr>
          <p:cNvPr id="4" name="Title 1"/>
          <p:cNvSpPr txBox="1">
            <a:spLocks/>
          </p:cNvSpPr>
          <p:nvPr/>
        </p:nvSpPr>
        <p:spPr>
          <a:xfrm>
            <a:off x="384175" y="332656"/>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smtClean="0"/>
              <a:t>DocuBricks.com – design, </a:t>
            </a:r>
            <a:r>
              <a:rPr lang="de-DE" altLang="en-US" sz="2800" kern="0" dirty="0" err="1" smtClean="0"/>
              <a:t>share</a:t>
            </a:r>
            <a:r>
              <a:rPr lang="de-DE" altLang="en-US" sz="2800" kern="0" dirty="0" smtClean="0"/>
              <a:t>, </a:t>
            </a:r>
            <a:r>
              <a:rPr lang="de-DE" altLang="en-US" sz="2800" kern="0" dirty="0" err="1" smtClean="0"/>
              <a:t>derive</a:t>
            </a:r>
            <a:r>
              <a:rPr lang="de-DE" altLang="en-US" sz="2800" kern="0" dirty="0" smtClean="0"/>
              <a:t> </a:t>
            </a:r>
            <a:endParaRPr lang="en-GB" kern="0" dirty="0"/>
          </a:p>
        </p:txBody>
      </p:sp>
    </p:spTree>
    <p:extLst>
      <p:ext uri="{BB962C8B-B14F-4D97-AF65-F5344CB8AC3E}">
        <p14:creationId xmlns:p14="http://schemas.microsoft.com/office/powerpoint/2010/main" val="1978381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175" y="332656"/>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err="1" smtClean="0"/>
              <a:t>Designing</a:t>
            </a:r>
            <a:r>
              <a:rPr lang="de-DE" altLang="en-US" sz="2800" kern="0" dirty="0" smtClean="0"/>
              <a:t> – </a:t>
            </a:r>
            <a:r>
              <a:rPr lang="de-DE" altLang="en-US" sz="2800" kern="0" dirty="0" err="1" smtClean="0"/>
              <a:t>learn</a:t>
            </a:r>
            <a:r>
              <a:rPr lang="de-DE" altLang="en-US" sz="2800" kern="0" dirty="0" smtClean="0"/>
              <a:t> </a:t>
            </a:r>
            <a:r>
              <a:rPr lang="de-DE" altLang="en-US" sz="2800" kern="0" dirty="0" err="1" smtClean="0"/>
              <a:t>from</a:t>
            </a:r>
            <a:r>
              <a:rPr lang="de-DE" altLang="en-US" sz="2800" kern="0" dirty="0" smtClean="0"/>
              <a:t> </a:t>
            </a:r>
            <a:r>
              <a:rPr lang="de-DE" altLang="en-US" sz="2800" kern="0" dirty="0" err="1" smtClean="0"/>
              <a:t>others</a:t>
            </a:r>
            <a:endParaRPr lang="en-GB" kern="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44"/>
            <a:ext cx="9144000" cy="5733256"/>
          </a:xfrm>
          <a:prstGeom prst="rect">
            <a:avLst/>
          </a:prstGeom>
        </p:spPr>
      </p:pic>
    </p:spTree>
    <p:extLst>
      <p:ext uri="{BB962C8B-B14F-4D97-AF65-F5344CB8AC3E}">
        <p14:creationId xmlns:p14="http://schemas.microsoft.com/office/powerpoint/2010/main" val="2935158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Labware for biohacking</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0808"/>
            <a:ext cx="9143999" cy="4384622"/>
          </a:xfrm>
        </p:spPr>
      </p:pic>
      <p:sp>
        <p:nvSpPr>
          <p:cNvPr id="5" name="Rectangle 4"/>
          <p:cNvSpPr/>
          <p:nvPr/>
        </p:nvSpPr>
        <p:spPr>
          <a:xfrm>
            <a:off x="7737399" y="6108625"/>
            <a:ext cx="1406600" cy="369332"/>
          </a:xfrm>
          <a:prstGeom prst="rect">
            <a:avLst/>
          </a:prstGeom>
        </p:spPr>
        <p:txBody>
          <a:bodyPr wrap="square">
            <a:spAutoFit/>
          </a:bodyPr>
          <a:lstStyle/>
          <a:p>
            <a:r>
              <a:rPr lang="en-GB" dirty="0" err="1" smtClean="0"/>
              <a:t>GaudiLabs</a:t>
            </a:r>
            <a:endParaRPr lang="en-GB" dirty="0"/>
          </a:p>
        </p:txBody>
      </p:sp>
    </p:spTree>
    <p:extLst>
      <p:ext uri="{BB962C8B-B14F-4D97-AF65-F5344CB8AC3E}">
        <p14:creationId xmlns:p14="http://schemas.microsoft.com/office/powerpoint/2010/main" val="1728631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de-DE" altLang="en-US" dirty="0" smtClean="0"/>
              <a:t>Publishing – Journal </a:t>
            </a:r>
            <a:r>
              <a:rPr lang="de-DE" altLang="en-US" dirty="0" err="1" smtClean="0"/>
              <a:t>of</a:t>
            </a:r>
            <a:r>
              <a:rPr lang="de-DE" altLang="en-US" dirty="0" smtClean="0"/>
              <a:t> Open Hardware (Metapaper)</a:t>
            </a:r>
            <a:endParaRPr lang="en-GB" dirty="0"/>
          </a:p>
        </p:txBody>
      </p:sp>
      <p:sp>
        <p:nvSpPr>
          <p:cNvPr id="4" name="TextBox 3"/>
          <p:cNvSpPr txBox="1"/>
          <p:nvPr/>
        </p:nvSpPr>
        <p:spPr>
          <a:xfrm>
            <a:off x="397687" y="1484784"/>
            <a:ext cx="8508305" cy="4524315"/>
          </a:xfrm>
          <a:prstGeom prst="rect">
            <a:avLst/>
          </a:prstGeom>
          <a:noFill/>
        </p:spPr>
        <p:txBody>
          <a:bodyPr wrap="square" rtlCol="0">
            <a:spAutoFit/>
          </a:bodyPr>
          <a:lstStyle/>
          <a:p>
            <a:r>
              <a:rPr lang="en-GB" sz="2400" b="1" dirty="0" smtClean="0"/>
              <a:t>What belongs in the paper?</a:t>
            </a:r>
          </a:p>
          <a:p>
            <a:pPr marL="285750" indent="-285750">
              <a:buFont typeface="Arial" panose="020B0604020202020204" pitchFamily="34" charset="0"/>
              <a:buChar char="•"/>
            </a:pPr>
            <a:r>
              <a:rPr lang="en-GB" sz="2400" dirty="0" smtClean="0"/>
              <a:t>Overview (introduction, overall implementation and design)</a:t>
            </a:r>
          </a:p>
          <a:p>
            <a:pPr marL="285750" indent="-285750">
              <a:buFont typeface="Arial" panose="020B0604020202020204" pitchFamily="34" charset="0"/>
              <a:buChar char="•"/>
            </a:pPr>
            <a:r>
              <a:rPr lang="en-GB" sz="2400" dirty="0" smtClean="0"/>
              <a:t>Quality control (safety, calibration, </a:t>
            </a:r>
            <a:r>
              <a:rPr lang="en-GB" sz="2400" dirty="0"/>
              <a:t>g</a:t>
            </a:r>
            <a:r>
              <a:rPr lang="en-GB" sz="2400" dirty="0" smtClean="0"/>
              <a:t>eneral testing)</a:t>
            </a:r>
          </a:p>
          <a:p>
            <a:pPr marL="285750" indent="-285750">
              <a:buFont typeface="Arial" panose="020B0604020202020204" pitchFamily="34" charset="0"/>
              <a:buChar char="•"/>
            </a:pPr>
            <a:r>
              <a:rPr lang="en-GB" sz="2400" dirty="0" smtClean="0"/>
              <a:t>Application (use case(s), reuse potential and adaptability)</a:t>
            </a:r>
          </a:p>
          <a:p>
            <a:pPr marL="285750" indent="-285750">
              <a:buFont typeface="Arial" panose="020B0604020202020204" pitchFamily="34" charset="0"/>
              <a:buChar char="•"/>
            </a:pPr>
            <a:r>
              <a:rPr lang="en-GB" sz="2400" dirty="0" smtClean="0"/>
              <a:t>Build Details (availability, ease of build, software, links)</a:t>
            </a:r>
          </a:p>
          <a:p>
            <a:pPr marL="285750" indent="-285750">
              <a:buFont typeface="Arial" panose="020B0604020202020204" pitchFamily="34" charset="0"/>
              <a:buChar char="•"/>
            </a:pPr>
            <a:r>
              <a:rPr lang="en-GB" sz="2400" dirty="0" smtClean="0"/>
              <a:t>Discussion (conclusions, future work)</a:t>
            </a:r>
            <a:endParaRPr lang="en-GB" sz="2400" dirty="0"/>
          </a:p>
          <a:p>
            <a:endParaRPr lang="en-GB" sz="2400" dirty="0"/>
          </a:p>
          <a:p>
            <a:r>
              <a:rPr lang="en-GB" sz="2400" b="1" dirty="0" smtClean="0"/>
              <a:t>Reference to:</a:t>
            </a:r>
          </a:p>
          <a:p>
            <a:pPr marL="285750" indent="-285750">
              <a:buFont typeface="Arial" panose="020B0604020202020204" pitchFamily="34" charset="0"/>
              <a:buChar char="•"/>
            </a:pPr>
            <a:r>
              <a:rPr lang="en-GB" sz="2400" dirty="0" smtClean="0"/>
              <a:t>Instructions</a:t>
            </a:r>
          </a:p>
          <a:p>
            <a:pPr marL="285750" indent="-285750">
              <a:buFont typeface="Arial" panose="020B0604020202020204" pitchFamily="34" charset="0"/>
              <a:buChar char="•"/>
            </a:pPr>
            <a:r>
              <a:rPr lang="en-GB" sz="2400" dirty="0" smtClean="0"/>
              <a:t>Files</a:t>
            </a:r>
          </a:p>
          <a:p>
            <a:endParaRPr lang="en-GB" sz="2400" dirty="0"/>
          </a:p>
          <a:p>
            <a:r>
              <a:rPr lang="en-GB" sz="2400" b="1" dirty="0" smtClean="0"/>
              <a:t>Also: </a:t>
            </a:r>
            <a:r>
              <a:rPr lang="en-GB" sz="2400" b="1" i="1" dirty="0" smtClean="0"/>
              <a:t>Issues in Open Science Hardware</a:t>
            </a:r>
            <a:endParaRPr lang="en-GB" sz="2400"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6260926"/>
            <a:ext cx="2800350" cy="552450"/>
          </a:xfrm>
          <a:prstGeom prst="rect">
            <a:avLst/>
          </a:prstGeom>
        </p:spPr>
      </p:pic>
    </p:spTree>
    <p:extLst>
      <p:ext uri="{BB962C8B-B14F-4D97-AF65-F5344CB8AC3E}">
        <p14:creationId xmlns:p14="http://schemas.microsoft.com/office/powerpoint/2010/main" val="4193247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375" y="270126"/>
            <a:ext cx="8135249" cy="6317747"/>
          </a:xfrm>
          <a:prstGeom prst="rect">
            <a:avLst/>
          </a:prstGeom>
        </p:spPr>
      </p:pic>
    </p:spTree>
    <p:extLst>
      <p:ext uri="{BB962C8B-B14F-4D97-AF65-F5344CB8AC3E}">
        <p14:creationId xmlns:p14="http://schemas.microsoft.com/office/powerpoint/2010/main" val="1898985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2700"/>
            <a:ext cx="7886700" cy="1325563"/>
          </a:xfrm>
        </p:spPr>
        <p:txBody>
          <a:bodyPr/>
          <a:lstStyle/>
          <a:p>
            <a:r>
              <a:rPr lang="en-GB" dirty="0"/>
              <a:t>Why would we need yet another academic journal? </a:t>
            </a:r>
          </a:p>
        </p:txBody>
      </p:sp>
      <p:sp>
        <p:nvSpPr>
          <p:cNvPr id="3" name="Content Placeholder 2"/>
          <p:cNvSpPr>
            <a:spLocks noGrp="1"/>
          </p:cNvSpPr>
          <p:nvPr>
            <p:ph idx="1"/>
          </p:nvPr>
        </p:nvSpPr>
        <p:spPr>
          <a:xfrm>
            <a:off x="628650" y="1854201"/>
            <a:ext cx="8121650" cy="4476067"/>
          </a:xfrm>
        </p:spPr>
        <p:txBody>
          <a:bodyPr>
            <a:normAutofit/>
          </a:bodyPr>
          <a:lstStyle/>
          <a:p>
            <a:r>
              <a:rPr lang="en-GB" dirty="0" smtClean="0"/>
              <a:t>Dedicated format for truly open hardware</a:t>
            </a:r>
          </a:p>
          <a:p>
            <a:r>
              <a:rPr lang="en-GB" dirty="0" smtClean="0"/>
              <a:t>Peer-review and preservation of documentation</a:t>
            </a:r>
          </a:p>
          <a:p>
            <a:r>
              <a:rPr lang="en-GB" dirty="0" smtClean="0"/>
              <a:t>Joint forum for academics</a:t>
            </a:r>
            <a:r>
              <a:rPr lang="en-GB" dirty="0"/>
              <a:t>, community members, and hardware </a:t>
            </a:r>
            <a:r>
              <a:rPr lang="en-GB" dirty="0" smtClean="0"/>
              <a:t>professionals</a:t>
            </a:r>
          </a:p>
          <a:p>
            <a:r>
              <a:rPr lang="en-GB" dirty="0" smtClean="0"/>
              <a:t>Exchange where impact lies: science, engineering, humanities, law, economics, sociology, design, etc.</a:t>
            </a:r>
          </a:p>
          <a:p>
            <a:r>
              <a:rPr lang="en-GB" dirty="0" smtClean="0"/>
              <a:t>Community control over accessibility, </a:t>
            </a:r>
            <a:r>
              <a:rPr lang="en-GB" dirty="0"/>
              <a:t>values, </a:t>
            </a:r>
            <a:r>
              <a:rPr lang="en-GB" dirty="0" smtClean="0"/>
              <a:t>content, pricing</a:t>
            </a:r>
            <a:r>
              <a:rPr lang="en-GB" dirty="0"/>
              <a:t>, </a:t>
            </a:r>
            <a:r>
              <a:rPr lang="en-GB" dirty="0" smtClean="0"/>
              <a:t>and development goals,</a:t>
            </a:r>
            <a:br>
              <a:rPr lang="en-GB" dirty="0" smtClean="0"/>
            </a:br>
            <a:r>
              <a:rPr lang="en-GB" dirty="0" smtClean="0"/>
              <a:t>in fair partnership with</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301" y="5879417"/>
            <a:ext cx="2285344" cy="450850"/>
          </a:xfrm>
          <a:prstGeom prst="rect">
            <a:avLst/>
          </a:prstGeom>
        </p:spPr>
      </p:pic>
    </p:spTree>
    <p:extLst>
      <p:ext uri="{BB962C8B-B14F-4D97-AF65-F5344CB8AC3E}">
        <p14:creationId xmlns:p14="http://schemas.microsoft.com/office/powerpoint/2010/main" val="653926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Call for submission</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sz="3600" dirty="0"/>
              <a:t>&gt;&gt; journal</a:t>
            </a:r>
            <a:r>
              <a:rPr lang="en-GB" sz="1000" dirty="0"/>
              <a:t> </a:t>
            </a:r>
            <a:r>
              <a:rPr lang="en-GB" sz="3600" dirty="0"/>
              <a:t>of</a:t>
            </a:r>
            <a:r>
              <a:rPr lang="en-GB" sz="1000" dirty="0"/>
              <a:t> </a:t>
            </a:r>
            <a:r>
              <a:rPr lang="en-GB" sz="3600" dirty="0"/>
              <a:t>open</a:t>
            </a:r>
            <a:r>
              <a:rPr lang="en-GB" sz="1000" dirty="0"/>
              <a:t> </a:t>
            </a:r>
            <a:r>
              <a:rPr lang="en-GB" sz="3600" dirty="0"/>
              <a:t>hardware.org</a:t>
            </a:r>
          </a:p>
          <a:p>
            <a:r>
              <a:rPr lang="en-GB" dirty="0"/>
              <a:t>Hardware metapapers + documentations</a:t>
            </a:r>
          </a:p>
          <a:p>
            <a:r>
              <a:rPr lang="en-GB" dirty="0"/>
              <a:t>Articles: Issues in open science hardware</a:t>
            </a:r>
          </a:p>
          <a:p>
            <a:r>
              <a:rPr lang="en-GB" dirty="0" smtClean="0"/>
              <a:t>Reviews</a:t>
            </a:r>
          </a:p>
          <a:p>
            <a:pPr marL="0" indent="0">
              <a:buNone/>
            </a:pPr>
            <a:endParaRPr lang="en-GB" sz="1000" dirty="0"/>
          </a:p>
          <a:p>
            <a:pPr marL="0" indent="0">
              <a:buNone/>
            </a:pPr>
            <a:r>
              <a:rPr lang="en-GB" dirty="0" smtClean="0"/>
              <a:t>Special GOSH 2017 edition</a:t>
            </a:r>
          </a:p>
          <a:p>
            <a:pPr marL="457198" lvl="1" indent="0">
              <a:buNone/>
            </a:pPr>
            <a:r>
              <a:rPr lang="en-GB" dirty="0" smtClean="0"/>
              <a:t>Join us build the Journal of Open Hardware!</a:t>
            </a:r>
          </a:p>
          <a:p>
            <a:pPr marL="457198" lvl="1" indent="0">
              <a:buNone/>
            </a:pPr>
            <a:r>
              <a:rPr lang="en-GB" dirty="0" smtClean="0"/>
              <a:t>Submit an article about </a:t>
            </a:r>
            <a:r>
              <a:rPr lang="en-GB" dirty="0"/>
              <a:t>your work </a:t>
            </a:r>
            <a:r>
              <a:rPr lang="en-GB" dirty="0" smtClean="0"/>
              <a:t>or your discussions at GOSH by the </a:t>
            </a:r>
            <a:r>
              <a:rPr lang="en-GB" dirty="0"/>
              <a:t>28th of May, </a:t>
            </a:r>
            <a:r>
              <a:rPr lang="en-GB" dirty="0" smtClean="0"/>
              <a:t>2017.</a:t>
            </a:r>
            <a:endParaRPr lang="en-GB" dirty="0"/>
          </a:p>
        </p:txBody>
      </p:sp>
    </p:spTree>
    <p:extLst>
      <p:ext uri="{BB962C8B-B14F-4D97-AF65-F5344CB8AC3E}">
        <p14:creationId xmlns:p14="http://schemas.microsoft.com/office/powerpoint/2010/main" val="3972528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2123728" y="116632"/>
            <a:ext cx="8345595" cy="6318493"/>
          </a:xfrm>
          <a:prstGeom prst="rect">
            <a:avLst/>
          </a:prstGeom>
        </p:spPr>
      </p:pic>
    </p:spTree>
    <p:extLst>
      <p:ext uri="{BB962C8B-B14F-4D97-AF65-F5344CB8AC3E}">
        <p14:creationId xmlns:p14="http://schemas.microsoft.com/office/powerpoint/2010/main" val="3132113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Journal of Open Hardware</a:t>
            </a:r>
            <a:endParaRPr lang="en-GB" dirty="0"/>
          </a:p>
        </p:txBody>
      </p:sp>
      <p:pic>
        <p:nvPicPr>
          <p:cNvPr id="4" name="Picture 3"/>
          <p:cNvPicPr>
            <a:picLocks noChangeAspect="1"/>
          </p:cNvPicPr>
          <p:nvPr/>
        </p:nvPicPr>
        <p:blipFill>
          <a:blip r:embed="rId2"/>
          <a:stretch>
            <a:fillRect/>
          </a:stretch>
        </p:blipFill>
        <p:spPr>
          <a:xfrm>
            <a:off x="376208" y="332656"/>
            <a:ext cx="8135249" cy="6317747"/>
          </a:xfrm>
          <a:prstGeom prst="rect">
            <a:avLst/>
          </a:prstGeom>
        </p:spPr>
      </p:pic>
    </p:spTree>
    <p:extLst>
      <p:ext uri="{BB962C8B-B14F-4D97-AF65-F5344CB8AC3E}">
        <p14:creationId xmlns:p14="http://schemas.microsoft.com/office/powerpoint/2010/main" val="266781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Journal is a community mentoring offer for authors and a quality project list curating effort for readers…. Community of editors….</a:t>
            </a:r>
            <a:endParaRPr lang="en-GB" dirty="0"/>
          </a:p>
        </p:txBody>
      </p:sp>
    </p:spTree>
    <p:extLst>
      <p:ext uri="{BB962C8B-B14F-4D97-AF65-F5344CB8AC3E}">
        <p14:creationId xmlns:p14="http://schemas.microsoft.com/office/powerpoint/2010/main" val="225927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Everything started at GOSH’16</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794" y="1192096"/>
            <a:ext cx="9144000" cy="5665904"/>
          </a:xfrm>
          <a:prstGeom prst="rect">
            <a:avLst/>
          </a:prstGeom>
        </p:spPr>
      </p:pic>
    </p:spTree>
    <p:extLst>
      <p:ext uri="{BB962C8B-B14F-4D97-AF65-F5344CB8AC3E}">
        <p14:creationId xmlns:p14="http://schemas.microsoft.com/office/powerpoint/2010/main" val="278918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Everything started at GOSH’16</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794" y="1192096"/>
            <a:ext cx="9144000" cy="5665904"/>
          </a:xfrm>
          <a:prstGeom prst="rect">
            <a:avLst/>
          </a:prstGeom>
        </p:spPr>
      </p:pic>
    </p:spTree>
    <p:extLst>
      <p:ext uri="{BB962C8B-B14F-4D97-AF65-F5344CB8AC3E}">
        <p14:creationId xmlns:p14="http://schemas.microsoft.com/office/powerpoint/2010/main" val="283480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Hardware Metapapers</a:t>
            </a:r>
            <a:endParaRPr lang="en-GB" dirty="0"/>
          </a:p>
        </p:txBody>
      </p:sp>
      <p:sp>
        <p:nvSpPr>
          <p:cNvPr id="3" name="Content Placeholder 2"/>
          <p:cNvSpPr>
            <a:spLocks noGrp="1"/>
          </p:cNvSpPr>
          <p:nvPr>
            <p:ph idx="1"/>
          </p:nvPr>
        </p:nvSpPr>
        <p:spPr>
          <a:xfrm>
            <a:off x="457201" y="1714501"/>
            <a:ext cx="8289925" cy="4615767"/>
          </a:xfrm>
        </p:spPr>
        <p:txBody>
          <a:bodyPr>
            <a:normAutofit fontScale="55000" lnSpcReduction="20000"/>
          </a:bodyPr>
          <a:lstStyle/>
          <a:p>
            <a:pPr marL="0" indent="0" algn="ctr">
              <a:buNone/>
            </a:pPr>
            <a:r>
              <a:rPr lang="en-GB" sz="3800" b="1" dirty="0"/>
              <a:t>Arduino-like development kit for single-element ultrasound imaging</a:t>
            </a:r>
          </a:p>
          <a:p>
            <a:pPr marL="0" indent="0" algn="ctr">
              <a:buNone/>
            </a:pPr>
            <a:r>
              <a:rPr lang="en-GB" sz="2900" dirty="0"/>
              <a:t>Luc </a:t>
            </a:r>
            <a:r>
              <a:rPr lang="en-GB" sz="2900" dirty="0" err="1"/>
              <a:t>Jonveaux</a:t>
            </a:r>
            <a:r>
              <a:rPr lang="en-GB" sz="2900" dirty="0"/>
              <a:t> </a:t>
            </a:r>
            <a:r>
              <a:rPr lang="en-GB" baseline="30000" dirty="0" smtClean="0"/>
              <a:t>1</a:t>
            </a:r>
          </a:p>
          <a:p>
            <a:pPr marL="0" indent="0" algn="just">
              <a:lnSpc>
                <a:spcPct val="120000"/>
              </a:lnSpc>
              <a:buNone/>
            </a:pPr>
            <a:r>
              <a:rPr lang="en-GB" dirty="0" smtClean="0"/>
              <a:t>An open-source software ecosystem for ultrasound imaging is widely available to developers, however, limited resources can be found on the open-hardware side. The focus of this work was to develop an easy-to-use platform kit (hardware and software) for providing the community a complete experimental setup for ultrasound imaging at a low cost, without the need for expensive and non-modifiable specific equipment. The goal of this work resembles the needs of medical systems in the 80's where </a:t>
            </a:r>
            <a:r>
              <a:rPr lang="en-GB" dirty="0" err="1" smtClean="0"/>
              <a:t>analog</a:t>
            </a:r>
            <a:r>
              <a:rPr lang="en-GB" dirty="0" smtClean="0"/>
              <a:t> techniques using single-sensor devices were prominent. To this end, two open-source, </a:t>
            </a:r>
            <a:r>
              <a:rPr lang="en-GB" dirty="0" err="1" smtClean="0"/>
              <a:t>arduino</a:t>
            </a:r>
            <a:r>
              <a:rPr lang="en-GB" dirty="0" smtClean="0"/>
              <a:t>-like modules have been developed for building a simple, yet complete, single-channel </a:t>
            </a:r>
            <a:r>
              <a:rPr lang="en-GB" dirty="0" err="1" smtClean="0"/>
              <a:t>analog</a:t>
            </a:r>
            <a:r>
              <a:rPr lang="en-GB" dirty="0" smtClean="0"/>
              <a:t> front-end system, where all the intermediary signals are readily accessible by the user. A single-channel architecture avoids the beamforming overhead, though it limits the quality of the captured image, and brings simplicity to the system. The modules were tested using re-purposed ultrasound mechanical probes, as well as non-medical transducers. Furthermore, different digital acquisition systems were utilized for providing the images of interest. The developed modules can also be used in Radio Frequency (RF) projects, non-destructive testing and control projects, as well as in low-cost medical imaging projects on non-living samples.</a:t>
            </a:r>
          </a:p>
          <a:p>
            <a:pPr marL="0" indent="0">
              <a:buNone/>
            </a:pPr>
            <a:endParaRPr lang="en-GB" baseline="30000" dirty="0"/>
          </a:p>
        </p:txBody>
      </p:sp>
      <p:sp>
        <p:nvSpPr>
          <p:cNvPr id="4" name="TextBox 3"/>
          <p:cNvSpPr txBox="1"/>
          <p:nvPr/>
        </p:nvSpPr>
        <p:spPr>
          <a:xfrm>
            <a:off x="457201" y="6168685"/>
            <a:ext cx="3298825" cy="323165"/>
          </a:xfrm>
          <a:prstGeom prst="rect">
            <a:avLst/>
          </a:prstGeom>
          <a:noFill/>
        </p:spPr>
        <p:txBody>
          <a:bodyPr wrap="square" rtlCol="0">
            <a:spAutoFit/>
          </a:bodyPr>
          <a:lstStyle/>
          <a:p>
            <a:r>
              <a:rPr lang="en-GB" sz="1500" dirty="0"/>
              <a:t>(1) independent maker</a:t>
            </a:r>
          </a:p>
        </p:txBody>
      </p:sp>
    </p:spTree>
    <p:extLst>
      <p:ext uri="{BB962C8B-B14F-4D97-AF65-F5344CB8AC3E}">
        <p14:creationId xmlns:p14="http://schemas.microsoft.com/office/powerpoint/2010/main" val="929734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a:t>Open </a:t>
            </a:r>
            <a:r>
              <a:rPr lang="de-DE" altLang="en-US" sz="2800" dirty="0" smtClean="0"/>
              <a:t>Labware </a:t>
            </a:r>
            <a:r>
              <a:rPr lang="de-DE" altLang="en-US" sz="2800" dirty="0" err="1" smtClean="0"/>
              <a:t>for</a:t>
            </a:r>
            <a:r>
              <a:rPr lang="de-DE" altLang="en-US" sz="2800" dirty="0" smtClean="0"/>
              <a:t> </a:t>
            </a:r>
            <a:r>
              <a:rPr lang="de-DE" altLang="en-US" sz="2800" dirty="0" err="1" smtClean="0"/>
              <a:t>biohacking</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9408"/>
            <a:ext cx="7524328" cy="532555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0"/>
            <a:ext cx="3419872" cy="2969672"/>
          </a:xfrm>
          <a:prstGeom prst="rect">
            <a:avLst/>
          </a:prstGeom>
        </p:spPr>
      </p:pic>
      <p:sp>
        <p:nvSpPr>
          <p:cNvPr id="6" name="Rectangle 5"/>
          <p:cNvSpPr/>
          <p:nvPr/>
        </p:nvSpPr>
        <p:spPr>
          <a:xfrm>
            <a:off x="7596336" y="3117662"/>
            <a:ext cx="1406600" cy="1754326"/>
          </a:xfrm>
          <a:prstGeom prst="rect">
            <a:avLst/>
          </a:prstGeom>
        </p:spPr>
        <p:txBody>
          <a:bodyPr wrap="square">
            <a:spAutoFit/>
          </a:bodyPr>
          <a:lstStyle/>
          <a:p>
            <a:r>
              <a:rPr lang="en-GB" dirty="0" smtClean="0"/>
              <a:t>Up: IO-Rodeo</a:t>
            </a:r>
          </a:p>
          <a:p>
            <a:endParaRPr lang="en-GB" dirty="0" smtClean="0"/>
          </a:p>
          <a:p>
            <a:r>
              <a:rPr lang="en-GB" dirty="0" smtClean="0"/>
              <a:t>Left:</a:t>
            </a:r>
            <a:br>
              <a:rPr lang="en-GB" dirty="0" smtClean="0"/>
            </a:br>
            <a:r>
              <a:rPr lang="en-GB" dirty="0" smtClean="0"/>
              <a:t>Tobias</a:t>
            </a:r>
          </a:p>
          <a:p>
            <a:r>
              <a:rPr lang="en-GB" dirty="0" smtClean="0"/>
              <a:t>Wenzel</a:t>
            </a:r>
            <a:endParaRPr lang="en-GB" dirty="0"/>
          </a:p>
        </p:txBody>
      </p:sp>
    </p:spTree>
    <p:extLst>
      <p:ext uri="{BB962C8B-B14F-4D97-AF65-F5344CB8AC3E}">
        <p14:creationId xmlns:p14="http://schemas.microsoft.com/office/powerpoint/2010/main" val="38688905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700"/>
            <a:ext cx="7886700" cy="1325563"/>
          </a:xfrm>
        </p:spPr>
        <p:txBody>
          <a:bodyPr>
            <a:normAutofit/>
          </a:bodyPr>
          <a:lstStyle/>
          <a:p>
            <a:r>
              <a:rPr lang="en-GB" dirty="0" smtClean="0"/>
              <a:t>Articles:</a:t>
            </a:r>
            <a:br>
              <a:rPr lang="en-GB" dirty="0" smtClean="0"/>
            </a:br>
            <a:r>
              <a:rPr lang="en-GB" dirty="0" smtClean="0"/>
              <a:t>Issues in open science hardware</a:t>
            </a:r>
            <a:endParaRPr lang="en-GB" dirty="0"/>
          </a:p>
        </p:txBody>
      </p:sp>
      <p:sp>
        <p:nvSpPr>
          <p:cNvPr id="7" name="Content Placeholder 2"/>
          <p:cNvSpPr>
            <a:spLocks noGrp="1"/>
          </p:cNvSpPr>
          <p:nvPr>
            <p:ph idx="1"/>
          </p:nvPr>
        </p:nvSpPr>
        <p:spPr>
          <a:xfrm>
            <a:off x="457201" y="2070101"/>
            <a:ext cx="8289925" cy="4615767"/>
          </a:xfrm>
        </p:spPr>
        <p:txBody>
          <a:bodyPr>
            <a:normAutofit fontScale="62500" lnSpcReduction="20000"/>
          </a:bodyPr>
          <a:lstStyle/>
          <a:p>
            <a:pPr marL="0" indent="0" algn="ctr">
              <a:buNone/>
            </a:pPr>
            <a:r>
              <a:rPr lang="en-GB" sz="3800" b="1" dirty="0"/>
              <a:t>Emerging Business Models for Open Source Hardware</a:t>
            </a:r>
          </a:p>
          <a:p>
            <a:pPr marL="0" indent="0" algn="ctr">
              <a:buNone/>
            </a:pPr>
            <a:r>
              <a:rPr lang="en-GB" sz="2900" dirty="0"/>
              <a:t>Joshua M. Pearce </a:t>
            </a:r>
            <a:r>
              <a:rPr lang="en-GB" baseline="30000" dirty="0" smtClean="0"/>
              <a:t>1</a:t>
            </a:r>
          </a:p>
          <a:p>
            <a:pPr marL="0" indent="0" algn="just">
              <a:lnSpc>
                <a:spcPct val="120000"/>
              </a:lnSpc>
              <a:buNone/>
            </a:pPr>
            <a:r>
              <a:rPr lang="en-GB" dirty="0"/>
              <a:t>The rise of Free and Open Source models for software development has </a:t>
            </a:r>
            <a:r>
              <a:rPr lang="en-GB" dirty="0" err="1"/>
              <a:t>catalyzed</a:t>
            </a:r>
            <a:r>
              <a:rPr lang="en-GB" dirty="0"/>
              <a:t> the growth of Free and Open Source hardware (also known as “</a:t>
            </a:r>
            <a:r>
              <a:rPr lang="en-GB" dirty="0" err="1"/>
              <a:t>Libre</a:t>
            </a:r>
            <a:r>
              <a:rPr lang="en-GB" dirty="0"/>
              <a:t> Hardware”). </a:t>
            </a:r>
            <a:r>
              <a:rPr lang="en-GB" dirty="0" err="1"/>
              <a:t>Libre</a:t>
            </a:r>
            <a:r>
              <a:rPr lang="en-GB" dirty="0"/>
              <a:t> hardware is gaining significant traction in the scientific hardware community, where there is evidence that open development creates both technically superior and far less expensive scientific equipment than proprietary models. In this article, the evidence is reviewed and a collection of examples of business models is developed to service scientists who have the option to manufacture their own equipment using Open Source designs. Profitable </a:t>
            </a:r>
            <a:r>
              <a:rPr lang="en-GB" dirty="0" err="1"/>
              <a:t>Libre</a:t>
            </a:r>
            <a:r>
              <a:rPr lang="en-GB" dirty="0"/>
              <a:t> Hardware business models are reviewed, which includes kit, specialty component, and calibration suppliers for makers. The results indicate that </a:t>
            </a:r>
            <a:r>
              <a:rPr lang="en-GB" dirty="0" err="1"/>
              <a:t>Libre</a:t>
            </a:r>
            <a:r>
              <a:rPr lang="en-GB" dirty="0"/>
              <a:t> Hardware businesses should target technically sophisticated customers first and, as usability matures, target expanded markets of conventional consumers</a:t>
            </a:r>
            <a:r>
              <a:rPr lang="en-GB" dirty="0" smtClean="0"/>
              <a:t>.</a:t>
            </a:r>
          </a:p>
          <a:p>
            <a:pPr marL="0" indent="0" algn="just">
              <a:lnSpc>
                <a:spcPct val="120000"/>
              </a:lnSpc>
              <a:buNone/>
            </a:pPr>
            <a:endParaRPr lang="en-GB" baseline="30000" dirty="0"/>
          </a:p>
          <a:p>
            <a:pPr marL="0" indent="0" algn="just">
              <a:lnSpc>
                <a:spcPct val="120000"/>
              </a:lnSpc>
              <a:buNone/>
            </a:pPr>
            <a:endParaRPr lang="en-GB" baseline="30000" dirty="0" smtClean="0"/>
          </a:p>
          <a:p>
            <a:pPr marL="0" indent="0" algn="just">
              <a:lnSpc>
                <a:spcPct val="120000"/>
              </a:lnSpc>
              <a:buNone/>
            </a:pPr>
            <a:endParaRPr lang="en-GB" baseline="30000" dirty="0" smtClean="0"/>
          </a:p>
          <a:p>
            <a:pPr marL="0" indent="0" algn="just">
              <a:lnSpc>
                <a:spcPct val="120000"/>
              </a:lnSpc>
              <a:buNone/>
            </a:pPr>
            <a:r>
              <a:rPr lang="en-GB" baseline="30000" dirty="0"/>
              <a:t>.</a:t>
            </a:r>
          </a:p>
        </p:txBody>
      </p:sp>
      <p:sp>
        <p:nvSpPr>
          <p:cNvPr id="8" name="TextBox 7"/>
          <p:cNvSpPr txBox="1"/>
          <p:nvPr/>
        </p:nvSpPr>
        <p:spPr>
          <a:xfrm>
            <a:off x="457201" y="5343184"/>
            <a:ext cx="3298825" cy="323165"/>
          </a:xfrm>
          <a:prstGeom prst="rect">
            <a:avLst/>
          </a:prstGeom>
          <a:noFill/>
        </p:spPr>
        <p:txBody>
          <a:bodyPr wrap="square" rtlCol="0">
            <a:spAutoFit/>
          </a:bodyPr>
          <a:lstStyle/>
          <a:p>
            <a:r>
              <a:rPr lang="en-GB" sz="1500" dirty="0"/>
              <a:t>(1) Michigan Technological University</a:t>
            </a:r>
          </a:p>
        </p:txBody>
      </p:sp>
    </p:spTree>
    <p:extLst>
      <p:ext uri="{BB962C8B-B14F-4D97-AF65-F5344CB8AC3E}">
        <p14:creationId xmlns:p14="http://schemas.microsoft.com/office/powerpoint/2010/main" val="1367735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Reviews</a:t>
            </a:r>
            <a:endParaRPr lang="en-GB" dirty="0"/>
          </a:p>
        </p:txBody>
      </p:sp>
      <p:sp>
        <p:nvSpPr>
          <p:cNvPr id="5" name="Content Placeholder 2"/>
          <p:cNvSpPr>
            <a:spLocks noGrp="1"/>
          </p:cNvSpPr>
          <p:nvPr>
            <p:ph idx="1"/>
          </p:nvPr>
        </p:nvSpPr>
        <p:spPr>
          <a:xfrm>
            <a:off x="457201" y="1714501"/>
            <a:ext cx="8289925" cy="4615767"/>
          </a:xfrm>
        </p:spPr>
        <p:txBody>
          <a:bodyPr>
            <a:normAutofit fontScale="47500" lnSpcReduction="20000"/>
          </a:bodyPr>
          <a:lstStyle/>
          <a:p>
            <a:pPr marL="0" indent="0" algn="ctr">
              <a:buNone/>
            </a:pPr>
            <a:r>
              <a:rPr lang="en-GB" sz="3800" b="1" dirty="0"/>
              <a:t>Gathering for Open Science Hardware</a:t>
            </a:r>
          </a:p>
          <a:p>
            <a:pPr marL="0" indent="0" algn="ctr">
              <a:buNone/>
            </a:pPr>
            <a:r>
              <a:rPr lang="en-GB" sz="3200" dirty="0"/>
              <a:t>Shannon Dosemagen</a:t>
            </a:r>
            <a:r>
              <a:rPr lang="en-GB" sz="3200" baseline="30000" dirty="0"/>
              <a:t>1</a:t>
            </a:r>
            <a:r>
              <a:rPr lang="en-GB" sz="3200" dirty="0"/>
              <a:t>, Max Liboiron</a:t>
            </a:r>
            <a:r>
              <a:rPr lang="en-GB" sz="3200" baseline="30000" dirty="0"/>
              <a:t>2</a:t>
            </a:r>
            <a:r>
              <a:rPr lang="en-GB" sz="3200" dirty="0"/>
              <a:t> and Jenny Molloy</a:t>
            </a:r>
            <a:r>
              <a:rPr lang="en-GB" sz="3200" baseline="30000" dirty="0"/>
              <a:t>3</a:t>
            </a:r>
          </a:p>
          <a:p>
            <a:pPr marL="0" indent="0" algn="just">
              <a:lnSpc>
                <a:spcPct val="120000"/>
              </a:lnSpc>
              <a:buNone/>
            </a:pPr>
            <a:r>
              <a:rPr lang="en-GB" sz="3200" dirty="0"/>
              <a:t>Without hardware, there is no science. Instruments, reagents, computers, and lab equipment are the platforms for producing systematic knowledge.   Yet, current supply chains limit access and impede creativity and customization through high mark-ups and proprietary designs. This can be compounded by private  hardware licenses and patents. Open Science Hardware (OSH) addresses part of this problem by sharing designs, instructions for building, and protocols . Expanding the reach of Open Science Hardware within academic research, NGO initiatives, citizen science, and education has potential to increase access to experimental tools and facilitate their customization and reuse while lowering costs. A growing number of people and organizations around the world are developing and using Open Science Hardware, but a coherent, self-organizing community has yet to emerge that could raise its profile and drive required social change within institutions, laws, and common practice that would make open science with open hardware the norm. The Gathering for Open Science Hardware (GOSH) in 2016 addressed this need. It brought together 50 of the most active developers, users, and thinkers in the Open Science Hardware (OSH) movement, complemented by expertise from diverse backgrounds, to seed a global community . GOSH now continues as an online community with a further meeting planned in Santiago, Chile, in 2017.</a:t>
            </a:r>
          </a:p>
          <a:p>
            <a:pPr marL="0" indent="0">
              <a:buNone/>
            </a:pPr>
            <a:endParaRPr lang="en-GB" baseline="30000" dirty="0"/>
          </a:p>
        </p:txBody>
      </p:sp>
      <p:sp>
        <p:nvSpPr>
          <p:cNvPr id="6" name="TextBox 5"/>
          <p:cNvSpPr txBox="1"/>
          <p:nvPr/>
        </p:nvSpPr>
        <p:spPr>
          <a:xfrm>
            <a:off x="457200" y="6168685"/>
            <a:ext cx="8496300" cy="323165"/>
          </a:xfrm>
          <a:prstGeom prst="rect">
            <a:avLst/>
          </a:prstGeom>
          <a:noFill/>
        </p:spPr>
        <p:txBody>
          <a:bodyPr wrap="square" rtlCol="0">
            <a:spAutoFit/>
          </a:bodyPr>
          <a:lstStyle/>
          <a:p>
            <a:r>
              <a:rPr lang="en-GB" sz="1500" dirty="0"/>
              <a:t>(1) Public Lab; (2) Civic Laboratory for Environmental Action Research; (3) University of Cambridge</a:t>
            </a:r>
          </a:p>
        </p:txBody>
      </p:sp>
    </p:spTree>
    <p:extLst>
      <p:ext uri="{BB962C8B-B14F-4D97-AF65-F5344CB8AC3E}">
        <p14:creationId xmlns:p14="http://schemas.microsoft.com/office/powerpoint/2010/main" val="2315346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effectLst>
                  <a:outerShdw blurRad="38100" dist="38100" dir="2700000" algn="tl">
                    <a:srgbClr val="000000">
                      <a:alpha val="43137"/>
                    </a:srgbClr>
                  </a:outerShdw>
                </a:effectLst>
              </a:rPr>
              <a:t>Editorial team</a:t>
            </a:r>
          </a:p>
        </p:txBody>
      </p:sp>
      <p:sp>
        <p:nvSpPr>
          <p:cNvPr id="3" name="Content Placeholder 2"/>
          <p:cNvSpPr>
            <a:spLocks noGrp="1"/>
          </p:cNvSpPr>
          <p:nvPr>
            <p:ph idx="1"/>
          </p:nvPr>
        </p:nvSpPr>
        <p:spPr>
          <a:xfrm>
            <a:off x="628651" y="1591408"/>
            <a:ext cx="3732334" cy="4870938"/>
          </a:xfrm>
        </p:spPr>
        <p:txBody>
          <a:bodyPr>
            <a:noAutofit/>
          </a:bodyPr>
          <a:lstStyle/>
          <a:p>
            <a:pPr marL="0" indent="0">
              <a:buNone/>
            </a:pPr>
            <a:r>
              <a:rPr lang="en-GB" sz="2400" dirty="0">
                <a:solidFill>
                  <a:schemeClr val="accent5"/>
                </a:solidFill>
              </a:rPr>
              <a:t>Tobias Wenzel*, </a:t>
            </a:r>
            <a:r>
              <a:rPr lang="en-GB" sz="2400" dirty="0"/>
              <a:t/>
            </a:r>
            <a:br>
              <a:rPr lang="en-GB" sz="2400" dirty="0"/>
            </a:br>
            <a:r>
              <a:rPr lang="en-GB" sz="2400" dirty="0"/>
              <a:t>Luis Felipe R. Murillo*,</a:t>
            </a:r>
            <a:br>
              <a:rPr lang="en-GB" sz="2400" dirty="0"/>
            </a:br>
            <a:r>
              <a:rPr lang="en-GB" sz="2400" dirty="0">
                <a:solidFill>
                  <a:schemeClr val="accent5"/>
                </a:solidFill>
              </a:rPr>
              <a:t>Richard Bowman*, </a:t>
            </a:r>
            <a:r>
              <a:rPr lang="en-GB" sz="2400" dirty="0"/>
              <a:t/>
            </a:r>
            <a:br>
              <a:rPr lang="en-GB" sz="2400" dirty="0"/>
            </a:br>
            <a:r>
              <a:rPr lang="en-GB" sz="2400" dirty="0"/>
              <a:t>Ivana </a:t>
            </a:r>
            <a:r>
              <a:rPr lang="en-GB" sz="2400" dirty="0" err="1"/>
              <a:t>Gadjanski</a:t>
            </a:r>
            <a:r>
              <a:rPr lang="en-GB" sz="2400" dirty="0"/>
              <a:t>*, </a:t>
            </a:r>
            <a:br>
              <a:rPr lang="en-GB" sz="2400" dirty="0"/>
            </a:br>
            <a:r>
              <a:rPr lang="en-GB" sz="2400" dirty="0"/>
              <a:t>Luka Mustafa*, </a:t>
            </a:r>
            <a:br>
              <a:rPr lang="en-GB" sz="2400" dirty="0"/>
            </a:br>
            <a:r>
              <a:rPr lang="en-GB" sz="2400" dirty="0"/>
              <a:t>Pieter van </a:t>
            </a:r>
            <a:r>
              <a:rPr lang="en-GB" sz="2400" dirty="0" err="1"/>
              <a:t>Boheemen</a:t>
            </a:r>
            <a:r>
              <a:rPr lang="en-GB" sz="2400" dirty="0"/>
              <a:t>,</a:t>
            </a:r>
            <a:br>
              <a:rPr lang="en-GB" sz="2400" dirty="0"/>
            </a:br>
            <a:r>
              <a:rPr lang="en-GB" sz="2400" dirty="0"/>
              <a:t>Ward Hills*, </a:t>
            </a:r>
            <a:br>
              <a:rPr lang="en-GB" sz="2400" dirty="0"/>
            </a:br>
            <a:r>
              <a:rPr lang="en-GB" sz="2400" dirty="0" err="1"/>
              <a:t>Pietari</a:t>
            </a:r>
            <a:r>
              <a:rPr lang="en-GB" sz="2400" dirty="0"/>
              <a:t> </a:t>
            </a:r>
            <a:r>
              <a:rPr lang="en-GB" sz="2400" dirty="0" err="1"/>
              <a:t>Kauttu</a:t>
            </a:r>
            <a:r>
              <a:rPr lang="en-GB" sz="2400" dirty="0"/>
              <a:t>*, </a:t>
            </a:r>
            <a:br>
              <a:rPr lang="en-GB" sz="2400" dirty="0"/>
            </a:br>
            <a:r>
              <a:rPr lang="en-GB" sz="2400" dirty="0">
                <a:solidFill>
                  <a:schemeClr val="accent5"/>
                </a:solidFill>
              </a:rPr>
              <a:t>Jenny Molloy*, </a:t>
            </a:r>
            <a:r>
              <a:rPr lang="en-GB" sz="2400" dirty="0"/>
              <a:t/>
            </a:r>
            <a:br>
              <a:rPr lang="en-GB" sz="2400" dirty="0"/>
            </a:br>
            <a:r>
              <a:rPr lang="en-GB" sz="2400" dirty="0"/>
              <a:t>François Grey*, </a:t>
            </a:r>
            <a:br>
              <a:rPr lang="en-GB" sz="2400" dirty="0"/>
            </a:br>
            <a:r>
              <a:rPr lang="en-GB" sz="2400" dirty="0"/>
              <a:t>Jim </a:t>
            </a:r>
            <a:r>
              <a:rPr lang="en-GB" sz="2400" dirty="0" err="1"/>
              <a:t>Haseloff</a:t>
            </a:r>
            <a:r>
              <a:rPr lang="en-GB" sz="2400" dirty="0"/>
              <a:t>, </a:t>
            </a:r>
            <a:br>
              <a:rPr lang="en-GB" sz="2400" dirty="0"/>
            </a:br>
            <a:r>
              <a:rPr lang="en-GB" sz="2400" dirty="0">
                <a:solidFill>
                  <a:schemeClr val="accent5"/>
                </a:solidFill>
              </a:rPr>
              <a:t>Rafael </a:t>
            </a:r>
            <a:r>
              <a:rPr lang="en-GB" sz="2400" dirty="0" err="1">
                <a:solidFill>
                  <a:schemeClr val="accent5"/>
                </a:solidFill>
              </a:rPr>
              <a:t>Peretti</a:t>
            </a:r>
            <a:r>
              <a:rPr lang="en-GB" sz="2400" dirty="0">
                <a:solidFill>
                  <a:schemeClr val="accent5"/>
                </a:solidFill>
              </a:rPr>
              <a:t> </a:t>
            </a:r>
            <a:r>
              <a:rPr lang="en-GB" sz="2400" dirty="0" err="1">
                <a:solidFill>
                  <a:schemeClr val="accent5"/>
                </a:solidFill>
              </a:rPr>
              <a:t>Pezzi</a:t>
            </a:r>
            <a:r>
              <a:rPr lang="en-GB" sz="2400" dirty="0">
                <a:solidFill>
                  <a:schemeClr val="accent5"/>
                </a:solidFill>
              </a:rPr>
              <a:t>*, </a:t>
            </a:r>
            <a:br>
              <a:rPr lang="en-GB" sz="2400" dirty="0">
                <a:solidFill>
                  <a:schemeClr val="accent5"/>
                </a:solidFill>
              </a:rPr>
            </a:br>
            <a:r>
              <a:rPr lang="en-GB" sz="2400" dirty="0"/>
              <a:t>Mitch Altman, </a:t>
            </a:r>
            <a:br>
              <a:rPr lang="en-GB" sz="2400" dirty="0"/>
            </a:br>
            <a:r>
              <a:rPr lang="en-GB" sz="2400" dirty="0"/>
              <a:t>Alicia Gibb, </a:t>
            </a:r>
            <a:br>
              <a:rPr lang="en-GB" sz="2400" dirty="0"/>
            </a:br>
            <a:r>
              <a:rPr lang="en-GB" sz="2400" dirty="0" err="1">
                <a:solidFill>
                  <a:schemeClr val="accent5"/>
                </a:solidFill>
              </a:rPr>
              <a:t>Fernán</a:t>
            </a:r>
            <a:r>
              <a:rPr lang="en-GB" sz="2400" dirty="0">
                <a:solidFill>
                  <a:schemeClr val="accent5"/>
                </a:solidFill>
              </a:rPr>
              <a:t> </a:t>
            </a:r>
            <a:r>
              <a:rPr lang="en-GB" sz="2400" dirty="0" err="1">
                <a:solidFill>
                  <a:schemeClr val="accent5"/>
                </a:solidFill>
              </a:rPr>
              <a:t>Federici</a:t>
            </a:r>
            <a:r>
              <a:rPr lang="en-GB" sz="2400" dirty="0">
                <a:solidFill>
                  <a:schemeClr val="accent5"/>
                </a:solidFill>
              </a:rPr>
              <a:t> Noe*,</a:t>
            </a:r>
            <a:endParaRPr lang="en-GB" sz="2400" b="1" dirty="0"/>
          </a:p>
        </p:txBody>
      </p:sp>
      <p:sp>
        <p:nvSpPr>
          <p:cNvPr id="4" name="Rectangle 3"/>
          <p:cNvSpPr/>
          <p:nvPr/>
        </p:nvSpPr>
        <p:spPr>
          <a:xfrm>
            <a:off x="4691185" y="1591408"/>
            <a:ext cx="3569678" cy="4308230"/>
          </a:xfrm>
          <a:prstGeom prst="rect">
            <a:avLst/>
          </a:prstGeom>
        </p:spPr>
        <p:txBody>
          <a:bodyPr vert="horz" lIns="91440" tIns="45720" rIns="91440" bIns="45720" rtlCol="0">
            <a:noAutofit/>
          </a:bodyPr>
          <a:lstStyle/>
          <a:p>
            <a:pPr>
              <a:lnSpc>
                <a:spcPct val="90000"/>
              </a:lnSpc>
              <a:spcBef>
                <a:spcPts val="1000"/>
              </a:spcBef>
            </a:pPr>
            <a:r>
              <a:rPr lang="en-GB" sz="2400" dirty="0"/>
              <a:t>Joshua Pearce, </a:t>
            </a:r>
            <a:r>
              <a:rPr lang="en-GB" sz="2400" b="1" dirty="0"/>
              <a:t/>
            </a:r>
            <a:br>
              <a:rPr lang="en-GB" sz="2400" b="1" dirty="0"/>
            </a:br>
            <a:r>
              <a:rPr lang="en-GB" sz="2400" dirty="0">
                <a:solidFill>
                  <a:schemeClr val="accent5"/>
                </a:solidFill>
              </a:rPr>
              <a:t>Max </a:t>
            </a:r>
            <a:r>
              <a:rPr lang="en-GB" sz="2400" dirty="0" err="1">
                <a:solidFill>
                  <a:schemeClr val="accent5"/>
                </a:solidFill>
              </a:rPr>
              <a:t>Liboiron</a:t>
            </a:r>
            <a:r>
              <a:rPr lang="en-GB" sz="2400" dirty="0">
                <a:solidFill>
                  <a:schemeClr val="accent5"/>
                </a:solidFill>
              </a:rPr>
              <a:t>*, </a:t>
            </a:r>
            <a:r>
              <a:rPr lang="en-GB" sz="2400" dirty="0"/>
              <a:t/>
            </a:r>
            <a:br>
              <a:rPr lang="en-GB" sz="2400" dirty="0"/>
            </a:br>
            <a:r>
              <a:rPr lang="en-GB" sz="2400" dirty="0"/>
              <a:t>William Liang, </a:t>
            </a:r>
            <a:br>
              <a:rPr lang="en-GB" sz="2400" dirty="0"/>
            </a:br>
            <a:r>
              <a:rPr lang="en-GB" sz="2400" dirty="0">
                <a:solidFill>
                  <a:schemeClr val="accent5"/>
                </a:solidFill>
              </a:rPr>
              <a:t>Tim Rudge*, </a:t>
            </a:r>
            <a:br>
              <a:rPr lang="en-GB" sz="2400" dirty="0">
                <a:solidFill>
                  <a:schemeClr val="accent5"/>
                </a:solidFill>
              </a:rPr>
            </a:br>
            <a:r>
              <a:rPr lang="en-GB" sz="2400" dirty="0">
                <a:solidFill>
                  <a:schemeClr val="accent5"/>
                </a:solidFill>
              </a:rPr>
              <a:t>André Maia Chagas*, </a:t>
            </a:r>
            <a:r>
              <a:rPr lang="en-GB" sz="2400" dirty="0"/>
              <a:t>Tom Baden*, </a:t>
            </a:r>
            <a:br>
              <a:rPr lang="en-GB" sz="2400" dirty="0"/>
            </a:br>
            <a:r>
              <a:rPr lang="en-GB" sz="2400" dirty="0"/>
              <a:t>Primavera De </a:t>
            </a:r>
            <a:r>
              <a:rPr lang="en-GB" sz="2400" dirty="0" err="1"/>
              <a:t>Filippi</a:t>
            </a:r>
            <a:r>
              <a:rPr lang="en-GB" sz="2400" dirty="0"/>
              <a:t>, </a:t>
            </a:r>
            <a:r>
              <a:rPr lang="en-GB" sz="2400" dirty="0" err="1"/>
              <a:t>Limor</a:t>
            </a:r>
            <a:r>
              <a:rPr lang="en-GB" sz="2400" dirty="0"/>
              <a:t> "</a:t>
            </a:r>
            <a:r>
              <a:rPr lang="en-GB" sz="2400" dirty="0" err="1"/>
              <a:t>ladyada</a:t>
            </a:r>
            <a:r>
              <a:rPr lang="en-GB" sz="2400" dirty="0"/>
              <a:t>" Fried, Andrew Katz, </a:t>
            </a:r>
            <a:br>
              <a:rPr lang="en-GB" sz="2400" dirty="0"/>
            </a:br>
            <a:r>
              <a:rPr lang="en-GB" sz="2400" dirty="0" err="1"/>
              <a:t>Nadya</a:t>
            </a:r>
            <a:r>
              <a:rPr lang="en-GB" sz="2400" dirty="0"/>
              <a:t> Peek, </a:t>
            </a:r>
            <a:br>
              <a:rPr lang="en-GB" sz="2400" dirty="0"/>
            </a:br>
            <a:r>
              <a:rPr lang="en-GB" sz="2400" dirty="0"/>
              <a:t>Andrew </a:t>
            </a:r>
            <a:r>
              <a:rPr lang="en-GB" sz="2400" dirty="0" err="1"/>
              <a:t>Pelling</a:t>
            </a:r>
            <a:r>
              <a:rPr lang="en-GB" sz="2400" dirty="0"/>
              <a:t>*, </a:t>
            </a:r>
            <a:br>
              <a:rPr lang="en-GB" sz="2400" dirty="0"/>
            </a:br>
            <a:r>
              <a:rPr lang="en-GB" sz="2400" dirty="0" err="1"/>
              <a:t>Harri</a:t>
            </a:r>
            <a:r>
              <a:rPr lang="en-GB" sz="2400" dirty="0"/>
              <a:t> </a:t>
            </a:r>
            <a:r>
              <a:rPr lang="en-GB" sz="2400" dirty="0" err="1"/>
              <a:t>Toivonen</a:t>
            </a:r>
            <a:r>
              <a:rPr lang="en-GB" sz="2400" dirty="0"/>
              <a:t>*, </a:t>
            </a:r>
            <a:br>
              <a:rPr lang="en-GB" sz="2400" dirty="0"/>
            </a:br>
            <a:r>
              <a:rPr lang="en-GB" sz="2400" dirty="0"/>
              <a:t>Phillip </a:t>
            </a:r>
            <a:r>
              <a:rPr lang="en-GB" sz="2400" dirty="0" err="1"/>
              <a:t>Torrone</a:t>
            </a:r>
            <a:r>
              <a:rPr lang="en-GB" sz="2400" dirty="0"/>
              <a:t>,</a:t>
            </a:r>
            <a:br>
              <a:rPr lang="en-GB" sz="2400" dirty="0"/>
            </a:br>
            <a:r>
              <a:rPr lang="en-GB" sz="2400" b="1" dirty="0">
                <a:solidFill>
                  <a:schemeClr val="accent5"/>
                </a:solidFill>
              </a:rPr>
              <a:t>You?</a:t>
            </a:r>
            <a:r>
              <a:rPr lang="en-GB" sz="2400" dirty="0">
                <a:solidFill>
                  <a:schemeClr val="accent5"/>
                </a:solidFill>
              </a:rPr>
              <a:t>*</a:t>
            </a:r>
          </a:p>
        </p:txBody>
      </p:sp>
      <p:sp>
        <p:nvSpPr>
          <p:cNvPr id="5" name="Rectangle 4"/>
          <p:cNvSpPr/>
          <p:nvPr/>
        </p:nvSpPr>
        <p:spPr>
          <a:xfrm>
            <a:off x="4691186" y="6343650"/>
            <a:ext cx="4154365" cy="694593"/>
          </a:xfrm>
          <a:prstGeom prst="rect">
            <a:avLst/>
          </a:prstGeom>
        </p:spPr>
        <p:txBody>
          <a:bodyPr vert="horz" lIns="91440" tIns="45720" rIns="91440" bIns="45720" rtlCol="0">
            <a:noAutofit/>
          </a:bodyPr>
          <a:lstStyle/>
          <a:p>
            <a:pPr>
              <a:lnSpc>
                <a:spcPct val="90000"/>
              </a:lnSpc>
              <a:spcBef>
                <a:spcPts val="1000"/>
              </a:spcBef>
            </a:pPr>
            <a:r>
              <a:rPr lang="en-GB" sz="2000" dirty="0"/>
              <a:t>*Present at GOSH(s); </a:t>
            </a:r>
            <a:r>
              <a:rPr lang="en-GB" sz="2000" dirty="0">
                <a:solidFill>
                  <a:schemeClr val="accent5"/>
                </a:solidFill>
              </a:rPr>
              <a:t>Here today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61" y="12699"/>
            <a:ext cx="9892268" cy="1325564"/>
          </a:xfrm>
          <a:prstGeom prst="rect">
            <a:avLst/>
          </a:prstGeom>
        </p:spPr>
      </p:pic>
    </p:spTree>
    <p:extLst>
      <p:ext uri="{BB962C8B-B14F-4D97-AF65-F5344CB8AC3E}">
        <p14:creationId xmlns:p14="http://schemas.microsoft.com/office/powerpoint/2010/main" val="590675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589240"/>
            <a:ext cx="9144000" cy="126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46" name="Titel 1"/>
          <p:cNvSpPr>
            <a:spLocks noGrp="1"/>
          </p:cNvSpPr>
          <p:nvPr>
            <p:ph type="title"/>
          </p:nvPr>
        </p:nvSpPr>
        <p:spPr/>
        <p:txBody>
          <a:bodyPr/>
          <a:lstStyle/>
          <a:p>
            <a:r>
              <a:rPr lang="en-GB" altLang="en-US" dirty="0" smtClean="0"/>
              <a:t>Acknowledgements</a:t>
            </a:r>
          </a:p>
        </p:txBody>
      </p:sp>
      <p:sp>
        <p:nvSpPr>
          <p:cNvPr id="4" name="TextBox 3"/>
          <p:cNvSpPr txBox="1"/>
          <p:nvPr/>
        </p:nvSpPr>
        <p:spPr>
          <a:xfrm>
            <a:off x="755576" y="1659572"/>
            <a:ext cx="5616624" cy="3785652"/>
          </a:xfrm>
          <a:prstGeom prst="rect">
            <a:avLst/>
          </a:prstGeom>
          <a:noFill/>
        </p:spPr>
        <p:txBody>
          <a:bodyPr wrap="square" rtlCol="0">
            <a:spAutoFit/>
          </a:bodyPr>
          <a:lstStyle/>
          <a:p>
            <a:r>
              <a:rPr lang="en-GB" sz="2000" b="1" dirty="0" smtClean="0"/>
              <a:t>Thank you to:</a:t>
            </a:r>
          </a:p>
          <a:p>
            <a:r>
              <a:rPr lang="en-GB" sz="2000" dirty="0" smtClean="0"/>
              <a:t>Johan </a:t>
            </a:r>
            <a:r>
              <a:rPr lang="en-GB" sz="2000" dirty="0" err="1" smtClean="0"/>
              <a:t>Henriksson</a:t>
            </a:r>
            <a:r>
              <a:rPr lang="en-GB" sz="2000" dirty="0" smtClean="0"/>
              <a:t> (main partner)</a:t>
            </a:r>
          </a:p>
          <a:p>
            <a:r>
              <a:rPr lang="en-GB" sz="2000" dirty="0" smtClean="0"/>
              <a:t>Carlos Lugo</a:t>
            </a:r>
          </a:p>
          <a:p>
            <a:r>
              <a:rPr lang="en-GB" sz="2000" dirty="0" smtClean="0"/>
              <a:t>Luka Mustafa</a:t>
            </a:r>
          </a:p>
          <a:p>
            <a:r>
              <a:rPr lang="en-GB" sz="2000" dirty="0" smtClean="0"/>
              <a:t>Jenny Molloy</a:t>
            </a:r>
          </a:p>
          <a:p>
            <a:r>
              <a:rPr lang="en-GB" sz="2000" dirty="0" smtClean="0"/>
              <a:t>Ubiquity Press</a:t>
            </a:r>
          </a:p>
          <a:p>
            <a:endParaRPr lang="en-GB" sz="2000" dirty="0" smtClean="0"/>
          </a:p>
          <a:p>
            <a:r>
              <a:rPr lang="en-GB" sz="2000" b="1" dirty="0" smtClean="0"/>
              <a:t>For Funding:</a:t>
            </a:r>
          </a:p>
          <a:p>
            <a:r>
              <a:rPr lang="en-GB" sz="2000" dirty="0" smtClean="0"/>
              <a:t>Open Plant Fund</a:t>
            </a:r>
          </a:p>
          <a:p>
            <a:r>
              <a:rPr lang="en-GB" sz="2000" dirty="0" smtClean="0"/>
              <a:t>Cambridge Synthetic Biology Initiative</a:t>
            </a:r>
          </a:p>
          <a:p>
            <a:r>
              <a:rPr lang="en-GB" sz="2000" dirty="0" smtClean="0"/>
              <a:t>Winton Programme for Physics of Sustainability</a:t>
            </a:r>
          </a:p>
          <a:p>
            <a:r>
              <a:rPr lang="en-GB" sz="2000" dirty="0"/>
              <a:t>P</a:t>
            </a:r>
            <a:r>
              <a:rPr lang="en-GB" sz="2000" dirty="0" smtClean="0"/>
              <a:t>rivate support by Tobias Wenzel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9827" y="6142296"/>
            <a:ext cx="3416549" cy="4276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92" y="5661248"/>
            <a:ext cx="3159244" cy="92727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056" y="1473019"/>
            <a:ext cx="1553404" cy="155340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Hardware for making</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4784"/>
            <a:ext cx="9186577" cy="4392488"/>
          </a:xfrm>
        </p:spPr>
      </p:pic>
    </p:spTree>
    <p:extLst>
      <p:ext uri="{BB962C8B-B14F-4D97-AF65-F5344CB8AC3E}">
        <p14:creationId xmlns:p14="http://schemas.microsoft.com/office/powerpoint/2010/main" val="228506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smtClean="0"/>
              <a:t>Open Hardware </a:t>
            </a:r>
            <a:r>
              <a:rPr lang="de-DE" altLang="en-US" sz="2800" dirty="0" err="1" smtClean="0"/>
              <a:t>for</a:t>
            </a:r>
            <a:r>
              <a:rPr lang="de-DE" altLang="en-US" sz="2800" dirty="0" smtClean="0"/>
              <a:t> </a:t>
            </a:r>
            <a:r>
              <a:rPr lang="de-DE" altLang="en-US" sz="2800" dirty="0" err="1" smtClean="0"/>
              <a:t>citizen</a:t>
            </a:r>
            <a:r>
              <a:rPr lang="de-DE" altLang="en-US" sz="2800" dirty="0" smtClean="0"/>
              <a:t> </a:t>
            </a:r>
            <a:r>
              <a:rPr lang="de-DE" altLang="en-US" sz="2800" dirty="0" err="1" smtClean="0"/>
              <a:t>science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712" y="1464986"/>
            <a:ext cx="4283968" cy="52138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1336"/>
            <a:ext cx="4860032" cy="5077533"/>
          </a:xfrm>
          <a:prstGeom prst="rect">
            <a:avLst/>
          </a:prstGeom>
        </p:spPr>
      </p:pic>
      <p:sp>
        <p:nvSpPr>
          <p:cNvPr id="5" name="Rectangle 4"/>
          <p:cNvSpPr/>
          <p:nvPr/>
        </p:nvSpPr>
        <p:spPr>
          <a:xfrm>
            <a:off x="-5680" y="1348495"/>
            <a:ext cx="1749197" cy="369332"/>
          </a:xfrm>
          <a:prstGeom prst="rect">
            <a:avLst/>
          </a:prstGeom>
        </p:spPr>
        <p:txBody>
          <a:bodyPr wrap="none">
            <a:spAutoFit/>
          </a:bodyPr>
          <a:lstStyle/>
          <a:p>
            <a:r>
              <a:rPr lang="en-GB" dirty="0" smtClean="0"/>
              <a:t>Open Bee Hive</a:t>
            </a:r>
            <a:endParaRPr lang="en-GB" dirty="0"/>
          </a:p>
        </p:txBody>
      </p:sp>
    </p:spTree>
    <p:extLst>
      <p:ext uri="{BB962C8B-B14F-4D97-AF65-F5344CB8AC3E}">
        <p14:creationId xmlns:p14="http://schemas.microsoft.com/office/powerpoint/2010/main" val="378073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sz="2800" dirty="0"/>
              <a:t>Open </a:t>
            </a:r>
            <a:r>
              <a:rPr lang="de-DE" altLang="en-US" sz="2800" dirty="0" smtClean="0"/>
              <a:t>Science Hardware - </a:t>
            </a:r>
            <a:r>
              <a:rPr lang="de-DE" altLang="en-US" sz="2800" dirty="0" err="1" smtClean="0"/>
              <a:t>customisable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41176"/>
            <a:ext cx="7596337" cy="5516824"/>
          </a:xfrm>
          <a:prstGeom prst="rect">
            <a:avLst/>
          </a:prstGeom>
        </p:spPr>
      </p:pic>
    </p:spTree>
    <p:extLst>
      <p:ext uri="{BB962C8B-B14F-4D97-AF65-F5344CB8AC3E}">
        <p14:creationId xmlns:p14="http://schemas.microsoft.com/office/powerpoint/2010/main" val="2880661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4175" y="332656"/>
            <a:ext cx="8375650" cy="423862"/>
          </a:xfrm>
          <a:prstGeom prst="rect">
            <a:avLst/>
          </a:prstGeom>
        </p:spPr>
        <p:txBody>
          <a:bodyPr/>
          <a:lstStyle>
            <a:lvl1pPr algn="l" rtl="0" eaLnBrk="0" fontAlgn="base" hangingPunct="0">
              <a:spcBef>
                <a:spcPct val="0"/>
              </a:spcBef>
              <a:spcAft>
                <a:spcPct val="0"/>
              </a:spcAft>
              <a:defRPr sz="2600" b="1">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de-DE" altLang="en-US" sz="2800" kern="0" dirty="0" smtClean="0"/>
              <a:t>Open Science Hardware - </a:t>
            </a:r>
            <a:r>
              <a:rPr lang="de-DE" altLang="en-US" sz="2800" kern="0" dirty="0" err="1" smtClean="0"/>
              <a:t>costumisable</a:t>
            </a:r>
            <a:endParaRPr lang="en-GB" kern="0" dirty="0"/>
          </a:p>
        </p:txBody>
      </p:sp>
      <p:sp>
        <p:nvSpPr>
          <p:cNvPr id="6" name="TextBox 5"/>
          <p:cNvSpPr txBox="1"/>
          <p:nvPr/>
        </p:nvSpPr>
        <p:spPr>
          <a:xfrm>
            <a:off x="6023521" y="5373216"/>
            <a:ext cx="2736304" cy="1200329"/>
          </a:xfrm>
          <a:prstGeom prst="rect">
            <a:avLst/>
          </a:prstGeom>
          <a:noFill/>
        </p:spPr>
        <p:txBody>
          <a:bodyPr wrap="square" rtlCol="0">
            <a:spAutoFit/>
          </a:bodyPr>
          <a:lstStyle/>
          <a:p>
            <a:r>
              <a:rPr lang="en-GB" dirty="0" smtClean="0"/>
              <a:t>3D printed microscope</a:t>
            </a:r>
          </a:p>
          <a:p>
            <a:r>
              <a:rPr lang="en-GB" dirty="0" smtClean="0"/>
              <a:t>By Dr</a:t>
            </a:r>
            <a:r>
              <a:rPr lang="en-GB" dirty="0" smtClean="0"/>
              <a:t>. Richard Bowman,</a:t>
            </a:r>
          </a:p>
          <a:p>
            <a:r>
              <a:rPr lang="en-GB" dirty="0" smtClean="0"/>
              <a:t>University of </a:t>
            </a:r>
            <a:r>
              <a:rPr lang="en-GB" dirty="0" smtClean="0"/>
              <a:t>Cambridge, now Bath </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556792"/>
            <a:ext cx="5502984" cy="5301208"/>
          </a:xfrm>
          <a:prstGeom prst="rect">
            <a:avLst/>
          </a:prstGeom>
        </p:spPr>
      </p:pic>
    </p:spTree>
    <p:extLst>
      <p:ext uri="{BB962C8B-B14F-4D97-AF65-F5344CB8AC3E}">
        <p14:creationId xmlns:p14="http://schemas.microsoft.com/office/powerpoint/2010/main" val="3834448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dirty="0"/>
              <a:t>Open Science Hardware - </a:t>
            </a:r>
            <a:r>
              <a:rPr lang="de-DE" altLang="en-US" dirty="0" err="1" smtClean="0"/>
              <a:t>customisable</a:t>
            </a:r>
            <a:endParaRPr lang="en-GB" dirty="0"/>
          </a:p>
        </p:txBody>
      </p:sp>
      <p:sp>
        <p:nvSpPr>
          <p:cNvPr id="5" name="TextBox 4"/>
          <p:cNvSpPr txBox="1"/>
          <p:nvPr/>
        </p:nvSpPr>
        <p:spPr>
          <a:xfrm>
            <a:off x="353852" y="1628800"/>
            <a:ext cx="2736304" cy="923330"/>
          </a:xfrm>
          <a:prstGeom prst="rect">
            <a:avLst/>
          </a:prstGeom>
          <a:noFill/>
        </p:spPr>
        <p:txBody>
          <a:bodyPr wrap="square" rtlCol="0">
            <a:spAutoFit/>
          </a:bodyPr>
          <a:lstStyle/>
          <a:p>
            <a:r>
              <a:rPr lang="en-GB" dirty="0"/>
              <a:t>Roberto Herrera </a:t>
            </a:r>
            <a:r>
              <a:rPr lang="en-GB" dirty="0" err="1" smtClean="0"/>
              <a:t>Pellizzari</a:t>
            </a:r>
            <a:r>
              <a:rPr lang="en-GB" dirty="0" smtClean="0"/>
              <a:t>, </a:t>
            </a:r>
            <a:r>
              <a:rPr lang="en-GB" dirty="0" err="1" smtClean="0"/>
              <a:t>Frederici</a:t>
            </a:r>
            <a:r>
              <a:rPr lang="en-GB" dirty="0" smtClean="0"/>
              <a:t> Lab and partners, Chile</a:t>
            </a:r>
            <a:endParaRPr lang="en-GB"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04048" y="980728"/>
            <a:ext cx="3591410" cy="5918600"/>
          </a:xfrm>
        </p:spPr>
      </p:pic>
    </p:spTree>
    <p:extLst>
      <p:ext uri="{BB962C8B-B14F-4D97-AF65-F5344CB8AC3E}">
        <p14:creationId xmlns:p14="http://schemas.microsoft.com/office/powerpoint/2010/main" val="1731582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tLang="en-US" dirty="0"/>
              <a:t>Open Science Hardware - </a:t>
            </a:r>
            <a:r>
              <a:rPr lang="de-DE" altLang="en-US" dirty="0" err="1" smtClean="0"/>
              <a:t>unique</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76" y="1673424"/>
            <a:ext cx="9217024" cy="5184576"/>
          </a:xfrm>
        </p:spPr>
      </p:pic>
      <p:sp>
        <p:nvSpPr>
          <p:cNvPr id="5" name="TextBox 4"/>
          <p:cNvSpPr txBox="1"/>
          <p:nvPr/>
        </p:nvSpPr>
        <p:spPr>
          <a:xfrm>
            <a:off x="7391673" y="1673424"/>
            <a:ext cx="2736304" cy="369332"/>
          </a:xfrm>
          <a:prstGeom prst="rect">
            <a:avLst/>
          </a:prstGeom>
          <a:noFill/>
        </p:spPr>
        <p:txBody>
          <a:bodyPr wrap="square" rtlCol="0">
            <a:spAutoFit/>
          </a:bodyPr>
          <a:lstStyle/>
          <a:p>
            <a:r>
              <a:rPr lang="en-GB" dirty="0" err="1" smtClean="0"/>
              <a:t>OpenDropBot</a:t>
            </a:r>
            <a:endParaRPr lang="en-GB" dirty="0"/>
          </a:p>
        </p:txBody>
      </p:sp>
    </p:spTree>
    <p:extLst>
      <p:ext uri="{BB962C8B-B14F-4D97-AF65-F5344CB8AC3E}">
        <p14:creationId xmlns:p14="http://schemas.microsoft.com/office/powerpoint/2010/main" val="1530597091"/>
      </p:ext>
    </p:extLst>
  </p:cSld>
  <p:clrMapOvr>
    <a:masterClrMapping/>
  </p:clrMapOvr>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2208</TotalTime>
  <Words>1208</Words>
  <Application>Microsoft Office PowerPoint</Application>
  <PresentationFormat>On-screen Show (4:3)</PresentationFormat>
  <Paragraphs>135</Paragraphs>
  <Slides>33</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33</vt:i4>
      </vt:variant>
    </vt:vector>
  </HeadingPairs>
  <TitlesOfParts>
    <vt:vector size="35" baseType="lpstr">
      <vt:lpstr>Arial</vt:lpstr>
      <vt:lpstr>blank</vt:lpstr>
      <vt:lpstr>Make it work! Share and publish Open Science Hardware</vt:lpstr>
      <vt:lpstr>Open Labware for biohacking</vt:lpstr>
      <vt:lpstr>Open Labware for biohacking</vt:lpstr>
      <vt:lpstr>Open Hardware for making</vt:lpstr>
      <vt:lpstr>Open Hardware for citizen science</vt:lpstr>
      <vt:lpstr>Open Science Hardware - customisable</vt:lpstr>
      <vt:lpstr>PowerPoint Presentation</vt:lpstr>
      <vt:lpstr>Open Science Hardware - customisable</vt:lpstr>
      <vt:lpstr>Open Science Hardware - unique</vt:lpstr>
      <vt:lpstr>Open Science Hardware - unique</vt:lpstr>
      <vt:lpstr>Open Science Hardware – community platform</vt:lpstr>
      <vt:lpstr>Open Science Hardware – low cost</vt:lpstr>
      <vt:lpstr>Open Science Hardware – low cost</vt:lpstr>
      <vt:lpstr>Open Science Hardware – low cost microscopy</vt:lpstr>
      <vt:lpstr>PowerPoint Presentation</vt:lpstr>
      <vt:lpstr>PowerPoint Presentation</vt:lpstr>
      <vt:lpstr>PowerPoint Presentation</vt:lpstr>
      <vt:lpstr>PowerPoint Presentation</vt:lpstr>
      <vt:lpstr>PowerPoint Presentation</vt:lpstr>
      <vt:lpstr>Publishing – Journal of Open Hardware (Metapaper)</vt:lpstr>
      <vt:lpstr>PowerPoint Presentation</vt:lpstr>
      <vt:lpstr>Why would we need yet another academic journal? </vt:lpstr>
      <vt:lpstr>Call for submission</vt:lpstr>
      <vt:lpstr>PowerPoint Presentation</vt:lpstr>
      <vt:lpstr>Journal of Open Hardware</vt:lpstr>
      <vt:lpstr>PowerPoint Presentation</vt:lpstr>
      <vt:lpstr>Everything started at GOSH’16</vt:lpstr>
      <vt:lpstr>Everything started at GOSH’16</vt:lpstr>
      <vt:lpstr>Hardware Metapapers</vt:lpstr>
      <vt:lpstr>Articles: Issues in open science hardware</vt:lpstr>
      <vt:lpstr>Reviews</vt:lpstr>
      <vt:lpstr>Editorial team</vt:lpstr>
      <vt:lpstr>Acknowledgements</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Tobey Wenzel</cp:lastModifiedBy>
  <cp:revision>274</cp:revision>
  <cp:lastPrinted>2014-01-14T13:55:36Z</cp:lastPrinted>
  <dcterms:created xsi:type="dcterms:W3CDTF">2008-03-27T10:29:55Z</dcterms:created>
  <dcterms:modified xsi:type="dcterms:W3CDTF">2017-10-20T21:38:04Z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